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71" r:id="rId2"/>
    <p:sldMasterId id="2147483689" r:id="rId3"/>
    <p:sldMasterId id="2147483707" r:id="rId4"/>
  </p:sldMasterIdLst>
  <p:notesMasterIdLst>
    <p:notesMasterId r:id="rId35"/>
  </p:notesMasterIdLst>
  <p:handoutMasterIdLst>
    <p:handoutMasterId r:id="rId36"/>
  </p:handoutMasterIdLst>
  <p:sldIdLst>
    <p:sldId id="375" r:id="rId5"/>
    <p:sldId id="392" r:id="rId6"/>
    <p:sldId id="393" r:id="rId7"/>
    <p:sldId id="366" r:id="rId8"/>
    <p:sldId id="419" r:id="rId9"/>
    <p:sldId id="394" r:id="rId10"/>
    <p:sldId id="380" r:id="rId11"/>
    <p:sldId id="417" r:id="rId12"/>
    <p:sldId id="395" r:id="rId13"/>
    <p:sldId id="347" r:id="rId14"/>
    <p:sldId id="396" r:id="rId15"/>
    <p:sldId id="348" r:id="rId16"/>
    <p:sldId id="384" r:id="rId17"/>
    <p:sldId id="385" r:id="rId18"/>
    <p:sldId id="386" r:id="rId19"/>
    <p:sldId id="397" r:id="rId20"/>
    <p:sldId id="353" r:id="rId21"/>
    <p:sldId id="354" r:id="rId22"/>
    <p:sldId id="372" r:id="rId23"/>
    <p:sldId id="398" r:id="rId24"/>
    <p:sldId id="391" r:id="rId25"/>
    <p:sldId id="423" r:id="rId26"/>
    <p:sldId id="399" r:id="rId27"/>
    <p:sldId id="411" r:id="rId28"/>
    <p:sldId id="409" r:id="rId29"/>
    <p:sldId id="400" r:id="rId30"/>
    <p:sldId id="367" r:id="rId31"/>
    <p:sldId id="418" r:id="rId32"/>
    <p:sldId id="342" r:id="rId33"/>
    <p:sldId id="42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DC9E"/>
    <a:srgbClr val="2F37B9"/>
    <a:srgbClr val="EDE8E6"/>
    <a:srgbClr val="F1EDEB"/>
    <a:srgbClr val="17996D"/>
    <a:srgbClr val="E76C53"/>
    <a:srgbClr val="EEC422"/>
    <a:srgbClr val="E6BE21"/>
    <a:srgbClr val="7DF3A9"/>
    <a:srgbClr val="68C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688" y="68"/>
      </p:cViewPr>
      <p:guideLst>
        <p:guide orient="horz" pos="2092"/>
        <p:guide pos="3840"/>
        <p:guide orient="horz" pos="3777"/>
        <p:guide pos="3839"/>
        <p:guide orient="horz" pos="2162"/>
        <p:guide pos="383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-204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amenta" userId="24bce2f204d2ed75" providerId="LiveId" clId="{9BEDFC24-2DC5-49B3-B313-AFB03E0CA108}"/>
    <pc:docChg chg="modSld">
      <pc:chgData name="valeria amenta" userId="24bce2f204d2ed75" providerId="LiveId" clId="{9BEDFC24-2DC5-49B3-B313-AFB03E0CA108}" dt="2020-10-13T09:29:59.818" v="1" actId="14100"/>
      <pc:docMkLst>
        <pc:docMk/>
      </pc:docMkLst>
      <pc:sldChg chg="modSp mod">
        <pc:chgData name="valeria amenta" userId="24bce2f204d2ed75" providerId="LiveId" clId="{9BEDFC24-2DC5-49B3-B313-AFB03E0CA108}" dt="2020-10-13T09:29:59.818" v="1" actId="14100"/>
        <pc:sldMkLst>
          <pc:docMk/>
          <pc:sldMk cId="4039314292" sldId="409"/>
        </pc:sldMkLst>
        <pc:spChg chg="mod">
          <ac:chgData name="valeria amenta" userId="24bce2f204d2ed75" providerId="LiveId" clId="{9BEDFC24-2DC5-49B3-B313-AFB03E0CA108}" dt="2020-10-13T09:29:59.818" v="1" actId="14100"/>
          <ac:spMkLst>
            <pc:docMk/>
            <pc:sldMk cId="4039314292" sldId="409"/>
            <ac:spMk id="9" creationId="{00000000-0000-0000-0000-000000000000}"/>
          </ac:spMkLst>
        </pc:spChg>
        <pc:cxnChg chg="mod">
          <ac:chgData name="valeria amenta" userId="24bce2f204d2ed75" providerId="LiveId" clId="{9BEDFC24-2DC5-49B3-B313-AFB03E0CA108}" dt="2020-10-13T09:29:59.818" v="1" actId="14100"/>
          <ac:cxnSpMkLst>
            <pc:docMk/>
            <pc:sldMk cId="4039314292" sldId="409"/>
            <ac:cxnSpMk id="19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912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03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710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546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481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242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008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710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710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710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21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061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408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758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787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710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637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880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710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608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45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22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i="1" baseline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1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65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69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1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10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71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5"/>
              </a:buClr>
              <a:buFont typeface="Arial"/>
              <a:buChar char="•"/>
              <a:defRPr/>
            </a:lvl1pPr>
            <a:lvl2pPr marL="800100" indent="-342900">
              <a:buClr>
                <a:schemeClr val="accent5"/>
              </a:buClr>
              <a:buFont typeface="Arial"/>
              <a:buChar char="•"/>
              <a:defRPr/>
            </a:lvl2pPr>
            <a:lvl3pPr marL="1200150" indent="-285750">
              <a:buClr>
                <a:schemeClr val="accent5"/>
              </a:buClr>
              <a:buFont typeface="Arial"/>
              <a:buChar char="•"/>
              <a:defRPr/>
            </a:lvl3pPr>
            <a:lvl4pPr marL="1657350" indent="-285750">
              <a:buClr>
                <a:schemeClr val="accent5"/>
              </a:buClr>
              <a:buFont typeface="Arial"/>
              <a:buChar char="•"/>
              <a:defRPr/>
            </a:lvl4pPr>
            <a:lvl5pPr marL="2114550" indent="-285750">
              <a:buClr>
                <a:schemeClr val="accent5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0157" y="2284667"/>
            <a:ext cx="3347997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40525" y="2284668"/>
            <a:ext cx="3419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90340" y="2284667"/>
            <a:ext cx="3347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179376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29560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315745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89177" y="2159957"/>
            <a:ext cx="25189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89175" y="4076343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7546" y="2159956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887605" y="4076342"/>
            <a:ext cx="2483779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57385" y="2159957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97548" y="4076342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957385" y="4076343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19308" y="2159956"/>
            <a:ext cx="2452077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0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5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76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6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0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709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205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90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288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787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036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4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0718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5"/>
              </a:buClr>
              <a:buFont typeface="Arial"/>
              <a:buChar char="•"/>
              <a:defRPr/>
            </a:lvl1pPr>
            <a:lvl2pPr marL="800100" indent="-342900">
              <a:buClr>
                <a:schemeClr val="accent5"/>
              </a:buClr>
              <a:buFont typeface="Arial"/>
              <a:buChar char="•"/>
              <a:defRPr/>
            </a:lvl2pPr>
            <a:lvl3pPr marL="1200150" indent="-285750">
              <a:buClr>
                <a:schemeClr val="accent5"/>
              </a:buClr>
              <a:buFont typeface="Arial"/>
              <a:buChar char="•"/>
              <a:defRPr/>
            </a:lvl3pPr>
            <a:lvl4pPr marL="1657350" indent="-285750">
              <a:buClr>
                <a:schemeClr val="accent5"/>
              </a:buClr>
              <a:buFont typeface="Arial"/>
              <a:buChar char="•"/>
              <a:defRPr/>
            </a:lvl4pPr>
            <a:lvl5pPr marL="2114550" indent="-285750">
              <a:buClr>
                <a:schemeClr val="accent5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657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0157" y="2284667"/>
            <a:ext cx="3347997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40525" y="2284668"/>
            <a:ext cx="3419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90340" y="2284667"/>
            <a:ext cx="3347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179376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29560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315745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431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89177" y="2159957"/>
            <a:ext cx="25189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89175" y="4076343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7546" y="2159956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887605" y="4076342"/>
            <a:ext cx="2483779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57385" y="2159957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97548" y="4076342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957385" y="4076343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19308" y="2159956"/>
            <a:ext cx="2452077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445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671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486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38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64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82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3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624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66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234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131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27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05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41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85876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5"/>
              </a:buClr>
              <a:buFont typeface="Arial"/>
              <a:buChar char="•"/>
              <a:defRPr/>
            </a:lvl1pPr>
            <a:lvl2pPr marL="800100" indent="-342900">
              <a:buClr>
                <a:schemeClr val="accent5"/>
              </a:buClr>
              <a:buFont typeface="Arial"/>
              <a:buChar char="•"/>
              <a:defRPr/>
            </a:lvl2pPr>
            <a:lvl3pPr marL="1200150" indent="-285750">
              <a:buClr>
                <a:schemeClr val="accent5"/>
              </a:buClr>
              <a:buFont typeface="Arial"/>
              <a:buChar char="•"/>
              <a:defRPr/>
            </a:lvl3pPr>
            <a:lvl4pPr marL="1657350" indent="-285750">
              <a:buClr>
                <a:schemeClr val="accent5"/>
              </a:buClr>
              <a:buFont typeface="Arial"/>
              <a:buChar char="•"/>
              <a:defRPr/>
            </a:lvl4pPr>
            <a:lvl5pPr marL="2114550" indent="-285750">
              <a:buClr>
                <a:schemeClr val="accent5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8208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0157" y="2284667"/>
            <a:ext cx="3347997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40525" y="2284668"/>
            <a:ext cx="3419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90340" y="2284667"/>
            <a:ext cx="3347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179376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29560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315745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386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89177" y="2159957"/>
            <a:ext cx="25189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89175" y="4076343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7546" y="2159956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887605" y="4076342"/>
            <a:ext cx="2483779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57385" y="2159957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97548" y="4076342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957385" y="4076343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19308" y="2159956"/>
            <a:ext cx="2452077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118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1806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42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151027" y="90616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gradFill flip="none" rotWithShape="1">
            <a:gsLst>
              <a:gs pos="0">
                <a:srgbClr val="60CDF6"/>
              </a:gs>
              <a:gs pos="43000">
                <a:srgbClr val="2C9AD3"/>
              </a:gs>
              <a:gs pos="68000">
                <a:srgbClr val="2B91C5"/>
              </a:gs>
              <a:gs pos="100000">
                <a:srgbClr val="0D71BB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5391726"/>
            <a:ext cx="5040313" cy="877455"/>
          </a:xfr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br>
              <a:rPr lang="en-US" dirty="0"/>
            </a:br>
            <a:r>
              <a:rPr lang="en-US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88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0CDF6"/>
              </a:gs>
              <a:gs pos="43000">
                <a:srgbClr val="2C9AD3"/>
              </a:gs>
              <a:gs pos="68000">
                <a:srgbClr val="2B91C5"/>
              </a:gs>
              <a:gs pos="100000">
                <a:srgbClr val="0D71BB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09950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8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rgbClr val="FFD129"/>
              </a:gs>
              <a:gs pos="68000">
                <a:srgbClr val="FFD129"/>
              </a:gs>
              <a:gs pos="100000">
                <a:schemeClr val="accent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409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86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4369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spcBef>
                <a:spcPts val="0"/>
              </a:spcBef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5100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buClr>
                <a:srgbClr val="2B91C5"/>
              </a:buClr>
              <a:defRPr/>
            </a:lvl1pPr>
            <a:lvl2pPr>
              <a:buClr>
                <a:srgbClr val="2B91C5"/>
              </a:buClr>
              <a:defRPr/>
            </a:lvl2pPr>
            <a:lvl3pPr>
              <a:spcBef>
                <a:spcPts val="0"/>
              </a:spcBef>
              <a:buClr>
                <a:srgbClr val="2B91C5"/>
              </a:buClr>
              <a:defRPr/>
            </a:lvl3pPr>
            <a:lvl4pPr>
              <a:buClr>
                <a:srgbClr val="2B91C5"/>
              </a:buClr>
              <a:defRPr/>
            </a:lvl4pPr>
            <a:lvl5pPr>
              <a:buClr>
                <a:srgbClr val="2B91C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910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45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97727"/>
            <a:ext cx="5157787" cy="3004679"/>
          </a:xfrm>
        </p:spPr>
        <p:txBody>
          <a:bodyPr wrap="square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97727"/>
            <a:ext cx="5183188" cy="3004679"/>
          </a:xfrm>
        </p:spPr>
        <p:txBody>
          <a:bodyPr wrap="square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49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07772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788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8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059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86765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1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4"/>
            <a:ext cx="12318560" cy="3401248"/>
          </a:xfr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8576"/>
            <a:ext cx="10515600" cy="610424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9280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324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7266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3421063"/>
          </a:xfrm>
          <a:prstGeom prst="rect">
            <a:avLst/>
          </a:prstGeom>
          <a:gradFill flip="none" rotWithShape="1">
            <a:gsLst>
              <a:gs pos="0">
                <a:srgbClr val="2C9AD3"/>
              </a:gs>
              <a:gs pos="68000">
                <a:srgbClr val="2B91C5"/>
              </a:gs>
              <a:gs pos="100000">
                <a:srgbClr val="0D71BB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3855676"/>
            <a:ext cx="10889439" cy="192529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62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34099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FFD12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2B91C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2B9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3855676"/>
            <a:ext cx="10889439" cy="192529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59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8200" y="62542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5BF1-D259-0341-94F8-9E410F79F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0" r:id="rId4"/>
    <p:sldLayoutId id="2147483660" r:id="rId5"/>
    <p:sldLayoutId id="2147483652" r:id="rId6"/>
    <p:sldLayoutId id="2147483661" r:id="rId7"/>
    <p:sldLayoutId id="2147483653" r:id="rId8"/>
    <p:sldLayoutId id="2147483654" r:id="rId9"/>
    <p:sldLayoutId id="2147483659" r:id="rId10"/>
    <p:sldLayoutId id="2147483658" r:id="rId11"/>
    <p:sldLayoutId id="2147483668" r:id="rId12"/>
    <p:sldLayoutId id="2147483666" r:id="rId13"/>
    <p:sldLayoutId id="2147483667" r:id="rId14"/>
    <p:sldLayoutId id="2147483655" r:id="rId15"/>
    <p:sldLayoutId id="2147483670" r:id="rId16"/>
    <p:sldLayoutId id="21474836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8200" y="62542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5BF1-D259-0341-94F8-9E410F79F67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6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8200" y="62542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5BF1-D259-0341-94F8-9E410F79F67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1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1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3852" y="6041081"/>
            <a:ext cx="1727997" cy="4672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8200" y="62542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5BF1-D259-0341-94F8-9E410F79F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7" Type="http://schemas.openxmlformats.org/officeDocument/2006/relationships/image" Target="../media/image7.png"/><Relationship Id="rId2" Type="http://schemas.microsoft.com/office/2007/relationships/media" Target="../media/media18.m4a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7" Type="http://schemas.openxmlformats.org/officeDocument/2006/relationships/image" Target="../media/image7.png"/><Relationship Id="rId2" Type="http://schemas.microsoft.com/office/2007/relationships/media" Target="../media/media21.m4a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7" Type="http://schemas.openxmlformats.org/officeDocument/2006/relationships/image" Target="../media/image7.png"/><Relationship Id="rId2" Type="http://schemas.microsoft.com/office/2007/relationships/media" Target="../media/media22.m4a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2" Type="http://schemas.microsoft.com/office/2007/relationships/media" Target="../media/media23.m4a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m4a"/><Relationship Id="rId2" Type="http://schemas.microsoft.com/office/2007/relationships/media" Target="../media/media24.m4a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4a"/><Relationship Id="rId2" Type="http://schemas.microsoft.com/office/2007/relationships/media" Target="../media/media25.m4a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6.m4a"/><Relationship Id="rId2" Type="http://schemas.microsoft.com/office/2007/relationships/media" Target="../media/media26.m4a"/><Relationship Id="rId1" Type="http://schemas.openxmlformats.org/officeDocument/2006/relationships/tags" Target="../tags/tag2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7.m4a"/><Relationship Id="rId7" Type="http://schemas.openxmlformats.org/officeDocument/2006/relationships/image" Target="../media/image7.png"/><Relationship Id="rId2" Type="http://schemas.microsoft.com/office/2007/relationships/media" Target="../media/media27.m4a"/><Relationship Id="rId1" Type="http://schemas.openxmlformats.org/officeDocument/2006/relationships/tags" Target="../tags/tag27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8.m4a"/><Relationship Id="rId7" Type="http://schemas.openxmlformats.org/officeDocument/2006/relationships/image" Target="../media/image16.png"/><Relationship Id="rId2" Type="http://schemas.microsoft.com/office/2007/relationships/media" Target="../media/media28.m4a"/><Relationship Id="rId1" Type="http://schemas.openxmlformats.org/officeDocument/2006/relationships/tags" Target="../tags/tag28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9.m4a"/><Relationship Id="rId2" Type="http://schemas.microsoft.com/office/2007/relationships/media" Target="../media/media29.m4a"/><Relationship Id="rId1" Type="http://schemas.openxmlformats.org/officeDocument/2006/relationships/tags" Target="../tags/tag2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0.m4a"/><Relationship Id="rId7" Type="http://schemas.openxmlformats.org/officeDocument/2006/relationships/image" Target="../media/image17.png"/><Relationship Id="rId2" Type="http://schemas.microsoft.com/office/2007/relationships/media" Target="../media/media30.m4a"/><Relationship Id="rId1" Type="http://schemas.openxmlformats.org/officeDocument/2006/relationships/tags" Target="../tags/tag30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7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350" y="2232836"/>
            <a:ext cx="10290266" cy="2542363"/>
          </a:xfrm>
        </p:spPr>
        <p:txBody>
          <a:bodyPr wrap="square" anchor="t" anchorCtr="0">
            <a:noAutofit/>
          </a:bodyPr>
          <a:lstStyle/>
          <a:p>
            <a:r>
              <a:rPr lang="en-US" sz="4000" b="1" dirty="0"/>
              <a:t>Management of </a:t>
            </a:r>
            <a:br>
              <a:rPr lang="en-US" sz="4000" b="1" dirty="0"/>
            </a:br>
            <a:r>
              <a:rPr lang="en-US" sz="4000" b="1" dirty="0"/>
              <a:t>Conflict of Interests (COI) </a:t>
            </a:r>
            <a:br>
              <a:rPr lang="en-US" sz="4000" b="1" dirty="0"/>
            </a:br>
            <a:r>
              <a:rPr lang="en-US" sz="4000" b="1" dirty="0"/>
              <a:t>of experts</a:t>
            </a:r>
            <a:r>
              <a:rPr lang="en-US" sz="4000" dirty="0"/>
              <a:t/>
            </a:r>
            <a:br>
              <a:rPr lang="en-US" sz="4000" dirty="0"/>
            </a:br>
            <a:endParaRPr lang="nl-NL" sz="2400" i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8D5A303-5336-9546-842B-396393249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349" y="4868425"/>
            <a:ext cx="10673346" cy="897754"/>
          </a:xfrm>
        </p:spPr>
        <p:txBody>
          <a:bodyPr/>
          <a:lstStyle/>
          <a:p>
            <a:r>
              <a:rPr lang="en-GB" sz="2000" b="1" dirty="0"/>
              <a:t>Training of  members of Commission expert panels on </a:t>
            </a:r>
            <a:br>
              <a:rPr lang="en-GB" sz="2000" b="1" dirty="0"/>
            </a:br>
            <a:r>
              <a:rPr lang="en-GB" sz="2000" b="1" dirty="0"/>
              <a:t>medical devices and in vitro diagnostic devices (EXPAMED)</a:t>
            </a:r>
          </a:p>
        </p:txBody>
      </p:sp>
      <p:pic>
        <p:nvPicPr>
          <p:cNvPr id="6" name="Audio Recording 19 Oct 2020 at 18:43:24" descr="Audio Recording 19 Oct 2020 at 18:43:24">
            <a:hlinkClick r:id="" action="ppaction://media"/>
            <a:extLst>
              <a:ext uri="{FF2B5EF4-FFF2-40B4-BE49-F238E27FC236}">
                <a16:creationId xmlns:a16="http://schemas.microsoft.com/office/drawing/2014/main" id="{9EA845AF-AD93-A844-BBF5-49510C2F31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632527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81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45" y="315037"/>
            <a:ext cx="10725978" cy="782357"/>
          </a:xfrm>
        </p:spPr>
        <p:txBody>
          <a:bodyPr anchor="ctr"/>
          <a:lstStyle/>
          <a:p>
            <a:r>
              <a:rPr lang="en-GB" dirty="0"/>
              <a:t>Types of interests to be declared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75566"/>
              </p:ext>
            </p:extLst>
          </p:nvPr>
        </p:nvGraphicFramePr>
        <p:xfrm>
          <a:off x="922565" y="1765342"/>
          <a:ext cx="10740700" cy="441981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36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3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Direct </a:t>
                      </a:r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interests</a:t>
                      </a:r>
                      <a:endParaRPr lang="en-GB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Indirect </a:t>
                      </a:r>
                      <a:r>
                        <a:rPr lang="en-US" sz="3200" b="0" i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interests</a:t>
                      </a:r>
                      <a:endParaRPr lang="en-GB" sz="3200" b="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138">
                <a:tc>
                  <a:txBody>
                    <a:bodyPr/>
                    <a:lstStyle/>
                    <a:p>
                      <a:pPr marL="800100" lvl="1" indent="-342900" algn="l">
                        <a:buFont typeface="Wingdings" pitchFamily="2" charset="2"/>
                        <a:buChar char="§"/>
                      </a:pPr>
                      <a:r>
                        <a:rPr lang="en-GB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Employment</a:t>
                      </a:r>
                      <a:r>
                        <a:rPr lang="en-GB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with a medical device company</a:t>
                      </a:r>
                      <a:endParaRPr lang="en-GB" sz="2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 algn="l">
                        <a:buFont typeface="Wingdings" pitchFamily="2" charset="2"/>
                        <a:buChar char="§"/>
                      </a:pPr>
                      <a:r>
                        <a:rPr lang="en-GB" sz="2400" i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Principal investigator</a:t>
                      </a:r>
                    </a:p>
                    <a:p>
                      <a:pPr marL="800100" lvl="1" indent="-342900" algn="l">
                        <a:buFont typeface="Wingdings" pitchFamily="2" charset="2"/>
                        <a:buChar char="§"/>
                      </a:pPr>
                      <a:r>
                        <a:rPr lang="en-GB" sz="2400" i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Investigator</a:t>
                      </a:r>
                      <a:endParaRPr lang="en-GB" sz="24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92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Consultancy </a:t>
                      </a:r>
                      <a:r>
                        <a:rPr lang="en-GB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 a medical device company</a:t>
                      </a:r>
                      <a:endParaRPr lang="en-GB" sz="2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i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Grant or other funding to an</a:t>
                      </a:r>
                      <a:r>
                        <a:rPr lang="en-GB" sz="2400" i="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2400" i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 organisation / institution</a:t>
                      </a:r>
                      <a:endParaRPr lang="en-GB" sz="24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796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Providing advice </a:t>
                      </a:r>
                      <a:r>
                        <a:rPr lang="en-GB" sz="2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 </a:t>
                      </a:r>
                      <a:r>
                        <a:rPr lang="en-GB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 medical device company on issues such as future strategy, direction and development activities</a:t>
                      </a:r>
                      <a:endParaRPr lang="en-GB" sz="2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 algn="l">
                        <a:buFont typeface="Wingdings" pitchFamily="2" charset="2"/>
                        <a:buChar char="§"/>
                      </a:pPr>
                      <a:r>
                        <a:rPr lang="en-US" sz="2400" i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Close family members</a:t>
                      </a:r>
                      <a:endParaRPr lang="en-GB" sz="24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069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Financial interests</a:t>
                      </a:r>
                      <a:endParaRPr lang="en-GB" sz="2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en-GB" sz="2400" b="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Audio Recording 20 Oct 2020 at 10:54:01" descr="Audio Recording 20 Oct 2020 at 10:54:01">
            <a:hlinkClick r:id="" action="ppaction://media"/>
            <a:extLst>
              <a:ext uri="{FF2B5EF4-FFF2-40B4-BE49-F238E27FC236}">
                <a16:creationId xmlns:a16="http://schemas.microsoft.com/office/drawing/2014/main" id="{0399E38F-82C3-3D49-B887-FB95F1889E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27277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7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07"/>
    </mc:Choice>
    <mc:Fallback xmlns="">
      <p:transition spd="slow" advTm="91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8" objId="3"/>
        <p14:stopEvt time="90626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-422787" y="4330988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-422787" y="5088529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-422787" y="5863311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233272" y="466334"/>
            <a:ext cx="616790" cy="5935879"/>
            <a:chOff x="1233272" y="466343"/>
            <a:chExt cx="616790" cy="5935879"/>
          </a:xfrm>
          <a:solidFill>
            <a:srgbClr val="002060"/>
          </a:solidFill>
        </p:grpSpPr>
        <p:sp>
          <p:nvSpPr>
            <p:cNvPr id="12" name="Oval 11"/>
            <p:cNvSpPr/>
            <p:nvPr/>
          </p:nvSpPr>
          <p:spPr>
            <a:xfrm>
              <a:off x="1254640" y="46634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254640" y="123130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265272" y="1996261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233272" y="2759408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233272" y="3524367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43904" y="4289326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233272" y="505247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243904" y="581743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4"/>
          <p:cNvSpPr txBox="1">
            <a:spLocks/>
          </p:cNvSpPr>
          <p:nvPr/>
        </p:nvSpPr>
        <p:spPr>
          <a:xfrm>
            <a:off x="2025500" y="5125585"/>
            <a:ext cx="7089003" cy="492453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Assessment of experts' </a:t>
            </a:r>
            <a:r>
              <a:rPr lang="en-US" sz="1800" dirty="0" err="1"/>
              <a:t>DOI</a:t>
            </a:r>
            <a:r>
              <a:rPr lang="en-US" sz="1800" dirty="0"/>
              <a:t> and possible restrictions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Legal basis – Experts’ obligations</a:t>
            </a:r>
            <a:endParaRPr lang="en-GB" sz="1800" strike="sngStrike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Direct interests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Definition of a medical device company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14313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Types of interests to be declared</a:t>
            </a:r>
            <a:endParaRPr lang="en-GB" sz="1800" b="1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Indirect interests</a:t>
            </a:r>
            <a:endParaRPr lang="en-GB" sz="18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025501" y="4356205"/>
            <a:ext cx="9989290" cy="48234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Declaration of interests using the </a:t>
            </a:r>
            <a:r>
              <a:rPr lang="en-US" sz="1800" dirty="0" err="1"/>
              <a:t>DOI</a:t>
            </a:r>
            <a:r>
              <a:rPr lang="en-US" sz="1800" dirty="0"/>
              <a:t> form</a:t>
            </a:r>
            <a:endParaRPr lang="en-GB" sz="18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025501" y="5881921"/>
            <a:ext cx="5204639" cy="456233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Key messages</a:t>
            </a:r>
            <a:endParaRPr lang="en-GB" sz="1800" dirty="0"/>
          </a:p>
        </p:txBody>
      </p:sp>
      <p:pic>
        <p:nvPicPr>
          <p:cNvPr id="2" name="Audio Recording 20 Oct 2020 at 10:54:25" descr="Audio Recording 20 Oct 2020 at 10:54:25">
            <a:hlinkClick r:id="" action="ppaction://media"/>
            <a:extLst>
              <a:ext uri="{FF2B5EF4-FFF2-40B4-BE49-F238E27FC236}">
                <a16:creationId xmlns:a16="http://schemas.microsoft.com/office/drawing/2014/main" id="{F76D6ADA-2703-E547-AF41-43B085BE05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25316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4"/>
    </mc:Choice>
    <mc:Fallback xmlns="">
      <p:transition spd="slow" advTm="9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76" objId="2"/>
        <p14:stopEvt time="8712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714991"/>
            <a:ext cx="10725978" cy="782357"/>
          </a:xfrm>
        </p:spPr>
        <p:txBody>
          <a:bodyPr/>
          <a:lstStyle/>
          <a:p>
            <a:r>
              <a:rPr lang="en-GB" dirty="0"/>
              <a:t>Direct interests:  </a:t>
            </a:r>
            <a:br>
              <a:rPr lang="en-GB" dirty="0"/>
            </a:br>
            <a:r>
              <a:rPr lang="en-GB" b="1" dirty="0"/>
              <a:t>1. Employment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72228" y="2185017"/>
            <a:ext cx="6091279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Any form of occupation in a MD company</a:t>
            </a:r>
          </a:p>
          <a:p>
            <a:pPr marL="1177200" lvl="3" indent="-4572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Part-time or full-time </a:t>
            </a:r>
          </a:p>
          <a:p>
            <a:pPr marL="1177200" lvl="3" indent="-45720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Paid or unpaid</a:t>
            </a:r>
          </a:p>
          <a:p>
            <a:pPr marL="457200" indent="-457200">
              <a:spcBef>
                <a:spcPts val="18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Employees of a NB, CRO or consultancy company fall under ‘employment with a MD company’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400" dirty="0">
              <a:latin typeface="Arial"/>
              <a:cs typeface="Arial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7075794" y="1391841"/>
            <a:ext cx="4543788" cy="4378772"/>
            <a:chOff x="5566795" y="388877"/>
            <a:chExt cx="6523598" cy="3507404"/>
          </a:xfrm>
        </p:grpSpPr>
        <p:sp>
          <p:nvSpPr>
            <p:cNvPr id="13" name="Oval 5"/>
            <p:cNvSpPr/>
            <p:nvPr/>
          </p:nvSpPr>
          <p:spPr>
            <a:xfrm>
              <a:off x="5566795" y="388877"/>
              <a:ext cx="6523598" cy="35074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Rectangle 4"/>
            <p:cNvSpPr/>
            <p:nvPr/>
          </p:nvSpPr>
          <p:spPr>
            <a:xfrm>
              <a:off x="6044477" y="1220467"/>
              <a:ext cx="5947881" cy="1664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latin typeface="Arial"/>
                  <a:cs typeface="Arial"/>
                </a:rPr>
                <a:t>TYPES OF ROLES</a:t>
              </a:r>
              <a:endParaRPr lang="en-GB" sz="2000" b="1" dirty="0">
                <a:latin typeface="Arial"/>
                <a:cs typeface="Arial"/>
              </a:endParaRPr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s-ES" sz="2000" dirty="0">
                  <a:latin typeface="Arial"/>
                  <a:cs typeface="Arial"/>
                </a:rPr>
                <a:t>E</a:t>
              </a:r>
              <a:r>
                <a:rPr lang="en-GB" sz="2000" dirty="0" err="1">
                  <a:latin typeface="Arial"/>
                  <a:cs typeface="Arial"/>
                </a:rPr>
                <a:t>xecutive</a:t>
              </a:r>
              <a:r>
                <a:rPr lang="en-GB" sz="2000" dirty="0">
                  <a:latin typeface="Arial"/>
                  <a:cs typeface="Arial"/>
                </a:rPr>
                <a:t> role</a:t>
              </a:r>
            </a:p>
            <a:p>
              <a:pPr marL="342900" indent="-342900"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latin typeface="Arial"/>
                  <a:cs typeface="Arial"/>
                </a:rPr>
                <a:t>Lead role</a:t>
              </a:r>
            </a:p>
            <a:p>
              <a:pPr marL="342900" indent="-342900"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latin typeface="Arial"/>
                  <a:cs typeface="Arial"/>
                </a:rPr>
                <a:t>Cross-product responsibility</a:t>
              </a:r>
            </a:p>
            <a:p>
              <a:pPr marL="342900" indent="-342900"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latin typeface="Arial"/>
                  <a:cs typeface="Arial"/>
                </a:rPr>
                <a:t>Individual product responsibility</a:t>
              </a:r>
            </a:p>
          </p:txBody>
        </p:sp>
      </p:grpSp>
      <p:pic>
        <p:nvPicPr>
          <p:cNvPr id="3" name="Audio Recording 20 Oct 2020 at 10:55:38" descr="Audio Recording 20 Oct 2020 at 10:55:38">
            <a:hlinkClick r:id="" action="ppaction://media"/>
            <a:extLst>
              <a:ext uri="{FF2B5EF4-FFF2-40B4-BE49-F238E27FC236}">
                <a16:creationId xmlns:a16="http://schemas.microsoft.com/office/drawing/2014/main" id="{10E4508C-A0D2-504C-A92D-4E0C27DE25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03049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9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88"/>
    </mc:Choice>
    <mc:Fallback xmlns="">
      <p:transition spd="slow" advTm="51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42" objId="3"/>
        <p14:stopEvt time="50228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0722" y="711947"/>
            <a:ext cx="10725978" cy="782357"/>
          </a:xfrm>
        </p:spPr>
        <p:txBody>
          <a:bodyPr/>
          <a:lstStyle/>
          <a:p>
            <a:r>
              <a:rPr lang="en-GB" dirty="0"/>
              <a:t>Direct interests:  </a:t>
            </a:r>
            <a:br>
              <a:rPr lang="en-GB" dirty="0"/>
            </a:br>
            <a:r>
              <a:rPr lang="en-GB" b="1" dirty="0"/>
              <a:t>2. Consultancy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1297" y="2292149"/>
            <a:ext cx="59743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Any activity where an expert provides expertise, advice, training etc. to a MD company or individual employees of a company</a:t>
            </a:r>
          </a:p>
          <a:p>
            <a:pPr marL="342900" indent="-342900">
              <a:spcAft>
                <a:spcPts val="1800"/>
              </a:spcAft>
              <a:buClr>
                <a:schemeClr val="accent5"/>
              </a:buClr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Regardless of contractual arrangements or remuneration</a:t>
            </a:r>
          </a:p>
          <a:p>
            <a:pPr marL="342900" indent="-342900">
              <a:spcAft>
                <a:spcPts val="1800"/>
              </a:spcAft>
              <a:buClr>
                <a:schemeClr val="accent5"/>
              </a:buClr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Occasional - NOT expert’s principal activity,</a:t>
            </a:r>
            <a:br>
              <a:rPr lang="en-GB" sz="2200" dirty="0">
                <a:latin typeface="Arial"/>
                <a:cs typeface="Arial"/>
              </a:rPr>
            </a:br>
            <a:r>
              <a:rPr lang="en-GB" sz="2200" dirty="0">
                <a:latin typeface="Arial"/>
                <a:cs typeface="Arial"/>
              </a:rPr>
              <a:t>i.e. consultancy is not the expert’s main</a:t>
            </a:r>
            <a:br>
              <a:rPr lang="en-GB" sz="2200" dirty="0">
                <a:latin typeface="Arial"/>
                <a:cs typeface="Arial"/>
              </a:rPr>
            </a:br>
            <a:r>
              <a:rPr lang="en-GB" sz="2200" dirty="0">
                <a:latin typeface="Arial"/>
                <a:cs typeface="Arial"/>
              </a:rPr>
              <a:t>source of income</a:t>
            </a:r>
            <a:br>
              <a:rPr lang="en-GB" sz="2200" dirty="0">
                <a:latin typeface="Arial"/>
                <a:cs typeface="Arial"/>
              </a:rPr>
            </a:br>
            <a:endParaRPr lang="en-GB" sz="2200" dirty="0">
              <a:latin typeface="Arial"/>
              <a:cs typeface="Arial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7334125" y="1901088"/>
            <a:ext cx="4484670" cy="3690821"/>
            <a:chOff x="6735123" y="4232680"/>
            <a:chExt cx="4983992" cy="224361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6735123" y="4232680"/>
              <a:ext cx="4983992" cy="22436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28832" y="4985012"/>
              <a:ext cx="4396574" cy="980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endParaRPr lang="en-US" sz="2400" u="sng" dirty="0">
                <a:latin typeface="Calibri" panose="020F0502020204030204" pitchFamily="34" charset="0"/>
              </a:endParaRPr>
            </a:p>
            <a:p>
              <a:pPr marL="342900" indent="-342900">
                <a:lnSpc>
                  <a:spcPct val="120000"/>
                </a:lnSpc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latin typeface="Arial"/>
                  <a:cs typeface="Arial"/>
                </a:rPr>
                <a:t>Individual product related</a:t>
              </a:r>
            </a:p>
            <a:p>
              <a:pPr marL="342900" indent="-342900">
                <a:lnSpc>
                  <a:spcPct val="120000"/>
                </a:lnSpc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latin typeface="Arial"/>
                  <a:cs typeface="Arial"/>
                </a:rPr>
                <a:t>Cross product related / general (non-product related)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7256475" y="4555348"/>
              <a:ext cx="3941289" cy="505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s-ES" sz="2400" b="1" dirty="0"/>
                <a:t>CONSULTANCY TYPES </a:t>
              </a:r>
              <a:endParaRPr lang="es-ES" sz="2400" b="1" noProof="0" dirty="0"/>
            </a:p>
          </p:txBody>
        </p:sp>
      </p:grpSp>
      <p:pic>
        <p:nvPicPr>
          <p:cNvPr id="3" name="Audio Recording 20 Oct 2020 at 10:59:47" descr="Audio Recording 20 Oct 2020 at 10:59:47">
            <a:hlinkClick r:id="" action="ppaction://media"/>
            <a:extLst>
              <a:ext uri="{FF2B5EF4-FFF2-40B4-BE49-F238E27FC236}">
                <a16:creationId xmlns:a16="http://schemas.microsoft.com/office/drawing/2014/main" id="{50CF3C0E-090E-584A-88BD-6A1B4080EBE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244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1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49"/>
    </mc:Choice>
    <mc:Fallback xmlns="">
      <p:transition spd="slow" advTm="56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28" objId="3"/>
        <p14:stopEvt time="54739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0722" y="705387"/>
            <a:ext cx="10725978" cy="782357"/>
          </a:xfrm>
        </p:spPr>
        <p:txBody>
          <a:bodyPr/>
          <a:lstStyle/>
          <a:p>
            <a:r>
              <a:rPr lang="en-GB" dirty="0"/>
              <a:t>Direct interests:  </a:t>
            </a:r>
            <a:br>
              <a:rPr lang="en-GB" dirty="0"/>
            </a:br>
            <a:r>
              <a:rPr lang="en-GB" b="1" dirty="0"/>
              <a:t>3. Strategic advisory role</a:t>
            </a:r>
          </a:p>
        </p:txBody>
      </p:sp>
      <p:sp>
        <p:nvSpPr>
          <p:cNvPr id="15" name="Rectangle 3"/>
          <p:cNvSpPr/>
          <p:nvPr/>
        </p:nvSpPr>
        <p:spPr>
          <a:xfrm>
            <a:off x="741025" y="1692498"/>
            <a:ext cx="695672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Participation in:</a:t>
            </a:r>
          </a:p>
          <a:p>
            <a:pPr marL="1257300" lvl="3" indent="-3429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(scientific) advisory boards</a:t>
            </a:r>
          </a:p>
          <a:p>
            <a:pPr marL="1257300" lvl="3" indent="-3429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steering committee</a:t>
            </a:r>
            <a:r>
              <a:rPr lang="en-GB" sz="2000" dirty="0">
                <a:latin typeface="Arial"/>
                <a:cs typeface="Arial"/>
              </a:rPr>
              <a:t>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With </a:t>
            </a:r>
            <a:r>
              <a:rPr lang="en-GB" sz="2000" dirty="0">
                <a:latin typeface="Arial"/>
                <a:cs typeface="Arial"/>
              </a:rPr>
              <a:t>right to vote / influence the output</a:t>
            </a:r>
          </a:p>
          <a:p>
            <a:pPr marL="342900" indent="-3429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And providing advice / opinions on:</a:t>
            </a:r>
          </a:p>
          <a:p>
            <a:pPr marL="1257300" lvl="3" indent="-3429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(future) strategy</a:t>
            </a:r>
          </a:p>
          <a:p>
            <a:pPr marL="1257300" lvl="3" indent="-3429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direction </a:t>
            </a:r>
          </a:p>
          <a:p>
            <a:pPr marL="1257300" lvl="3" indent="-3429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development activities of a MD company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Regardless of contractual arrangements or remuneration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5605960"/>
            <a:ext cx="1219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u="sng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Outside this definition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Data Monitoring Committees (DMC)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considered as principal investigators</a:t>
            </a:r>
          </a:p>
        </p:txBody>
      </p:sp>
      <p:grpSp>
        <p:nvGrpSpPr>
          <p:cNvPr id="13" name="Agrupar 11"/>
          <p:cNvGrpSpPr/>
          <p:nvPr/>
        </p:nvGrpSpPr>
        <p:grpSpPr>
          <a:xfrm>
            <a:off x="7075794" y="1391841"/>
            <a:ext cx="4543788" cy="3684012"/>
            <a:chOff x="5566795" y="388877"/>
            <a:chExt cx="6523598" cy="2950900"/>
          </a:xfrm>
        </p:grpSpPr>
        <p:sp>
          <p:nvSpPr>
            <p:cNvPr id="14" name="Oval 5"/>
            <p:cNvSpPr/>
            <p:nvPr/>
          </p:nvSpPr>
          <p:spPr>
            <a:xfrm>
              <a:off x="5566795" y="388877"/>
              <a:ext cx="6523598" cy="29509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Rectangle 4"/>
            <p:cNvSpPr/>
            <p:nvPr/>
          </p:nvSpPr>
          <p:spPr>
            <a:xfrm>
              <a:off x="5964100" y="1015546"/>
              <a:ext cx="5947881" cy="2046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latin typeface="Arial"/>
                  <a:cs typeface="Arial"/>
                </a:rPr>
                <a:t>TYPES </a:t>
              </a:r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  <a:cs typeface="Arial"/>
                </a:rPr>
                <a:t>OF STRATEGIC ADVISORY ROLE</a:t>
              </a:r>
              <a:r>
                <a:rPr lang="en-GB" sz="2000" b="1" dirty="0">
                  <a:latin typeface="Arial"/>
                  <a:cs typeface="Arial"/>
                </a:rPr>
                <a:t> </a:t>
              </a:r>
              <a:endParaRPr lang="en-GB" b="1" dirty="0">
                <a:latin typeface="Arial"/>
                <a:cs typeface="Arial"/>
              </a:endParaRPr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chemeClr val="bg2">
                      <a:lumMod val="10000"/>
                    </a:schemeClr>
                  </a:solidFill>
                  <a:cs typeface="Arial"/>
                </a:rPr>
                <a:t>Individual product related</a:t>
              </a:r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chemeClr val="bg2">
                      <a:lumMod val="10000"/>
                    </a:schemeClr>
                  </a:solidFill>
                  <a:cs typeface="Arial"/>
                </a:rPr>
                <a:t>Cross product related / general (non-product related)</a:t>
              </a:r>
            </a:p>
            <a:p>
              <a:pPr marL="342900" indent="-342900">
                <a:spcBef>
                  <a:spcPts val="1200"/>
                </a:spcBef>
                <a:spcAft>
                  <a:spcPts val="6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endParaRPr lang="en-GB" sz="2000" dirty="0">
                <a:solidFill>
                  <a:schemeClr val="bg2">
                    <a:lumMod val="10000"/>
                  </a:schemeClr>
                </a:solidFill>
                <a:cs typeface="Arial"/>
              </a:endParaRPr>
            </a:p>
          </p:txBody>
        </p:sp>
      </p:grpSp>
      <p:pic>
        <p:nvPicPr>
          <p:cNvPr id="2" name="Audio Recording 20 Oct 2020 at 11:04:03" descr="Audio Recording 20 Oct 2020 at 11:04:03">
            <a:hlinkClick r:id="" action="ppaction://media"/>
            <a:extLst>
              <a:ext uri="{FF2B5EF4-FFF2-40B4-BE49-F238E27FC236}">
                <a16:creationId xmlns:a16="http://schemas.microsoft.com/office/drawing/2014/main" id="{AA3C8470-EFBA-C64F-AB68-AF1A3AF854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599" y="-117941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73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48"/>
    </mc:Choice>
    <mc:Fallback xmlns="">
      <p:transition spd="slow" advTm="73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92" objId="2"/>
        <p14:stopEvt time="73312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245829" y="5340098"/>
            <a:ext cx="3946171" cy="1414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1391" y="869364"/>
            <a:ext cx="10725978" cy="624930"/>
          </a:xfrm>
        </p:spPr>
        <p:txBody>
          <a:bodyPr/>
          <a:lstStyle/>
          <a:p>
            <a:r>
              <a:rPr lang="en-GB" dirty="0"/>
              <a:t>Direct interests:  </a:t>
            </a:r>
            <a:br>
              <a:rPr lang="en-GB" dirty="0"/>
            </a:br>
            <a:r>
              <a:rPr lang="en-GB" b="1" dirty="0"/>
              <a:t>4. Financial interests (current)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34668" y="1598175"/>
            <a:ext cx="3910956" cy="2816073"/>
            <a:chOff x="4234668" y="1593100"/>
            <a:chExt cx="3711078" cy="3202095"/>
          </a:xfrm>
        </p:grpSpPr>
        <p:sp>
          <p:nvSpPr>
            <p:cNvPr id="6" name="Rounded Rectangle 5"/>
            <p:cNvSpPr/>
            <p:nvPr/>
          </p:nvSpPr>
          <p:spPr>
            <a:xfrm>
              <a:off x="4245616" y="1628967"/>
              <a:ext cx="3700130" cy="3166228"/>
            </a:xfrm>
            <a:prstGeom prst="roundRect">
              <a:avLst/>
            </a:prstGeom>
            <a:solidFill>
              <a:srgbClr val="F8CC28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eck 6">
              <a:extLst>
                <a:ext uri="{FF2B5EF4-FFF2-40B4-BE49-F238E27FC236}">
                  <a16:creationId xmlns:a16="http://schemas.microsoft.com/office/drawing/2014/main" id="{6382B27D-5491-C54F-B54D-4B6B04EE4B89}"/>
                </a:ext>
              </a:extLst>
            </p:cNvPr>
            <p:cNvSpPr/>
            <p:nvPr/>
          </p:nvSpPr>
          <p:spPr>
            <a:xfrm>
              <a:off x="4234668" y="2173214"/>
              <a:ext cx="3677791" cy="230832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93663" lvl="1"/>
              <a:r>
                <a:rPr lang="en-GB" b="1" dirty="0">
                  <a:latin typeface="Arial"/>
                  <a:cs typeface="Arial"/>
                </a:rPr>
                <a:t>Compensation</a:t>
              </a:r>
              <a:r>
                <a:rPr lang="en-GB" dirty="0">
                  <a:latin typeface="Arial"/>
                  <a:cs typeface="Arial"/>
                </a:rPr>
                <a:t>, </a:t>
              </a:r>
              <a:r>
                <a:rPr lang="en-GB" b="1" dirty="0">
                  <a:latin typeface="Arial"/>
                  <a:cs typeface="Arial"/>
                </a:rPr>
                <a:t>fees</a:t>
              </a:r>
              <a:r>
                <a:rPr lang="en-GB" dirty="0">
                  <a:latin typeface="Arial"/>
                  <a:cs typeface="Arial"/>
                </a:rPr>
                <a:t>, </a:t>
              </a:r>
              <a:r>
                <a:rPr lang="en-GB" b="1" dirty="0">
                  <a:latin typeface="Arial"/>
                  <a:cs typeface="Arial"/>
                </a:rPr>
                <a:t>honoraria</a:t>
              </a:r>
              <a:r>
                <a:rPr lang="en-GB" dirty="0">
                  <a:latin typeface="Arial"/>
                  <a:cs typeface="Arial"/>
                </a:rPr>
                <a:t>, </a:t>
              </a:r>
              <a:r>
                <a:rPr lang="en-GB" b="1" dirty="0">
                  <a:latin typeface="Arial"/>
                  <a:cs typeface="Arial"/>
                </a:rPr>
                <a:t>grant</a:t>
              </a:r>
              <a:r>
                <a:rPr lang="en-GB" dirty="0">
                  <a:latin typeface="Arial"/>
                  <a:cs typeface="Arial"/>
                </a:rPr>
                <a:t> or </a:t>
              </a:r>
              <a:r>
                <a:rPr lang="en-GB" b="1" dirty="0">
                  <a:latin typeface="Arial"/>
                  <a:cs typeface="Arial"/>
                </a:rPr>
                <a:t>other funding </a:t>
              </a:r>
              <a:r>
                <a:rPr lang="en-GB" dirty="0">
                  <a:latin typeface="Arial"/>
                  <a:cs typeface="Arial"/>
                </a:rPr>
                <a:t>including: </a:t>
              </a:r>
            </a:p>
            <a:p>
              <a:pPr marL="93663" lvl="1">
                <a:buFont typeface="Arial" panose="020B0604020202020204" pitchFamily="34" charset="0"/>
                <a:buChar char="•"/>
              </a:pPr>
              <a:r>
                <a:rPr lang="en-GB" b="1" dirty="0">
                  <a:latin typeface="Arial"/>
                  <a:cs typeface="Arial"/>
                </a:rPr>
                <a:t> rents</a:t>
              </a:r>
            </a:p>
            <a:p>
              <a:pPr marL="93663" lvl="1">
                <a:buFont typeface="Arial" panose="020B0604020202020204" pitchFamily="34" charset="0"/>
                <a:buChar char="•"/>
              </a:pPr>
              <a:r>
                <a:rPr lang="en-GB" b="1" dirty="0">
                  <a:latin typeface="Arial"/>
                  <a:cs typeface="Arial"/>
                </a:rPr>
                <a:t> sponsorships </a:t>
              </a:r>
              <a:r>
                <a:rPr lang="en-GB" dirty="0">
                  <a:latin typeface="Arial"/>
                  <a:cs typeface="Arial"/>
                </a:rPr>
                <a:t>and</a:t>
              </a:r>
              <a:r>
                <a:rPr lang="en-GB" b="1" dirty="0">
                  <a:latin typeface="Arial"/>
                  <a:cs typeface="Arial"/>
                </a:rPr>
                <a:t> fellowships</a:t>
              </a:r>
              <a:r>
                <a:rPr lang="en-GB" dirty="0">
                  <a:latin typeface="Arial"/>
                  <a:cs typeface="Arial"/>
                </a:rPr>
                <a:t> </a:t>
              </a:r>
            </a:p>
            <a:p>
              <a:pPr marL="93663" lvl="1"/>
              <a:r>
                <a:rPr lang="en-GB" b="1" dirty="0">
                  <a:latin typeface="Arial"/>
                  <a:cs typeface="Arial"/>
                </a:rPr>
                <a:t>paid</a:t>
              </a:r>
              <a:r>
                <a:rPr lang="en-GB" dirty="0">
                  <a:latin typeface="Arial"/>
                  <a:cs typeface="Arial"/>
                </a:rPr>
                <a:t> by a medical device company </a:t>
              </a:r>
              <a:r>
                <a:rPr lang="en-GB" b="1" dirty="0">
                  <a:latin typeface="Arial"/>
                  <a:cs typeface="Arial"/>
                </a:rPr>
                <a:t>to the expert in a personal capacity</a:t>
              </a:r>
              <a:endParaRPr lang="en-GB" dirty="0">
                <a:latin typeface="Arial"/>
                <a:cs typeface="Arial"/>
              </a:endParaRPr>
            </a:p>
          </p:txBody>
        </p:sp>
        <p:sp>
          <p:nvSpPr>
            <p:cNvPr id="12" name="Zylinder 4">
              <a:extLst>
                <a:ext uri="{FF2B5EF4-FFF2-40B4-BE49-F238E27FC236}">
                  <a16:creationId xmlns:a16="http://schemas.microsoft.com/office/drawing/2014/main" id="{2E0314C3-6B0A-5F4A-B248-6A9435D57063}"/>
                </a:ext>
              </a:extLst>
            </p:cNvPr>
            <p:cNvSpPr/>
            <p:nvPr/>
          </p:nvSpPr>
          <p:spPr>
            <a:xfrm>
              <a:off x="4322322" y="1593100"/>
              <a:ext cx="3571461" cy="712619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>
                  <a:solidFill>
                    <a:srgbClr val="4D4D4D"/>
                  </a:solidFill>
                </a:rPr>
                <a:t>Compensation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6438" y="1631225"/>
            <a:ext cx="3758985" cy="2783023"/>
            <a:chOff x="336438" y="1695002"/>
            <a:chExt cx="3758985" cy="2783023"/>
          </a:xfrm>
        </p:grpSpPr>
        <p:grpSp>
          <p:nvGrpSpPr>
            <p:cNvPr id="2" name="Group 1"/>
            <p:cNvGrpSpPr/>
            <p:nvPr/>
          </p:nvGrpSpPr>
          <p:grpSpPr>
            <a:xfrm>
              <a:off x="336438" y="1695002"/>
              <a:ext cx="3758985" cy="2783023"/>
              <a:chOff x="329606" y="1541718"/>
              <a:chExt cx="3700130" cy="3664147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" name="Rounded Rectangle 4"/>
              <p:cNvSpPr/>
              <p:nvPr/>
            </p:nvSpPr>
            <p:spPr>
              <a:xfrm>
                <a:off x="329606" y="1541718"/>
                <a:ext cx="3700130" cy="366414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hteck 6">
                <a:extLst>
                  <a:ext uri="{FF2B5EF4-FFF2-40B4-BE49-F238E27FC236}">
                    <a16:creationId xmlns:a16="http://schemas.microsoft.com/office/drawing/2014/main" id="{6382B27D-5491-C54F-B54D-4B6B04EE4B89}"/>
                  </a:ext>
                </a:extLst>
              </p:cNvPr>
              <p:cNvSpPr/>
              <p:nvPr/>
            </p:nvSpPr>
            <p:spPr>
              <a:xfrm>
                <a:off x="351945" y="2374133"/>
                <a:ext cx="3677791" cy="267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52425" lvl="1" indent="-342900"/>
                <a:r>
                  <a:rPr lang="en-GB" dirty="0">
                    <a:latin typeface="Arial"/>
                    <a:cs typeface="Arial"/>
                  </a:rPr>
                  <a:t>(co-) ownership / holding of: </a:t>
                </a:r>
              </a:p>
              <a:p>
                <a:pPr marL="177800" lvl="1" indent="-168275">
                  <a:buFont typeface="Arial" panose="020B0604020202020204" pitchFamily="34" charset="0"/>
                  <a:buChar char="•"/>
                </a:pPr>
                <a:r>
                  <a:rPr lang="en-GB" b="1" dirty="0">
                    <a:latin typeface="Arial"/>
                    <a:cs typeface="Arial"/>
                  </a:rPr>
                  <a:t>stocks and shares</a:t>
                </a:r>
                <a:r>
                  <a:rPr lang="en-GB" dirty="0">
                    <a:latin typeface="Arial"/>
                    <a:cs typeface="Arial"/>
                  </a:rPr>
                  <a:t> </a:t>
                </a:r>
              </a:p>
              <a:p>
                <a:pPr marL="177800" lvl="1" indent="-168275">
                  <a:buFont typeface="Arial" panose="020B0604020202020204" pitchFamily="34" charset="0"/>
                  <a:buChar char="•"/>
                </a:pPr>
                <a:r>
                  <a:rPr lang="en-GB" b="1" dirty="0">
                    <a:latin typeface="Arial"/>
                    <a:cs typeface="Arial"/>
                  </a:rPr>
                  <a:t>stock options</a:t>
                </a:r>
                <a:endParaRPr lang="en-GB" dirty="0">
                  <a:latin typeface="Arial"/>
                  <a:cs typeface="Arial"/>
                </a:endParaRPr>
              </a:p>
              <a:p>
                <a:pPr marL="177800" lvl="1" indent="-168275">
                  <a:buFont typeface="Arial" panose="020B0604020202020204" pitchFamily="34" charset="0"/>
                  <a:buChar char="•"/>
                </a:pPr>
                <a:r>
                  <a:rPr lang="en-GB" b="1" dirty="0">
                    <a:latin typeface="Arial"/>
                    <a:cs typeface="Arial"/>
                  </a:rPr>
                  <a:t>equities</a:t>
                </a:r>
                <a:endParaRPr lang="en-GB" dirty="0">
                  <a:latin typeface="Arial"/>
                  <a:cs typeface="Arial"/>
                </a:endParaRPr>
              </a:p>
              <a:p>
                <a:pPr marL="177800" lvl="1" indent="-168275">
                  <a:buFont typeface="Arial" panose="020B0604020202020204" pitchFamily="34" charset="0"/>
                  <a:buChar char="•"/>
                </a:pPr>
                <a:r>
                  <a:rPr lang="en-GB" b="1" dirty="0">
                    <a:latin typeface="Arial"/>
                    <a:cs typeface="Arial"/>
                  </a:rPr>
                  <a:t>bonds</a:t>
                </a:r>
                <a:r>
                  <a:rPr lang="en-GB" dirty="0">
                    <a:latin typeface="Arial"/>
                    <a:cs typeface="Arial"/>
                  </a:rPr>
                  <a:t> </a:t>
                </a:r>
              </a:p>
              <a:p>
                <a:pPr marL="177800" lvl="1" indent="-168275">
                  <a:buFont typeface="Arial" panose="020B0604020202020204" pitchFamily="34" charset="0"/>
                  <a:buChar char="•"/>
                </a:pPr>
                <a:r>
                  <a:rPr lang="en-GB" b="1" dirty="0">
                    <a:latin typeface="Arial"/>
                    <a:cs typeface="Arial"/>
                  </a:rPr>
                  <a:t>partnership interest in the capital</a:t>
                </a:r>
                <a:r>
                  <a:rPr lang="en-GB" dirty="0">
                    <a:latin typeface="Arial"/>
                    <a:cs typeface="Arial"/>
                  </a:rPr>
                  <a:t> of the company</a:t>
                </a:r>
              </a:p>
            </p:txBody>
          </p:sp>
        </p:grpSp>
        <p:sp>
          <p:nvSpPr>
            <p:cNvPr id="22" name="CuadroTexto 21"/>
            <p:cNvSpPr txBox="1"/>
            <p:nvPr/>
          </p:nvSpPr>
          <p:spPr>
            <a:xfrm>
              <a:off x="1149544" y="1817488"/>
              <a:ext cx="1904958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s-ES" sz="2200" b="1" noProof="0" dirty="0" err="1"/>
                <a:t>Ownership</a:t>
              </a:r>
              <a:endParaRPr lang="es-ES" sz="2200" b="1" noProof="0" dirty="0"/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336437" y="4523948"/>
            <a:ext cx="3774349" cy="2230860"/>
            <a:chOff x="-2086026" y="4343788"/>
            <a:chExt cx="3700130" cy="177369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4" name="Rounded Rectangle 4"/>
            <p:cNvSpPr/>
            <p:nvPr/>
          </p:nvSpPr>
          <p:spPr>
            <a:xfrm>
              <a:off x="-2086026" y="4343788"/>
              <a:ext cx="3700130" cy="177369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-2023740" y="4438763"/>
              <a:ext cx="3575557" cy="1639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C00000"/>
                  </a:solidFill>
                  <a:latin typeface="Arial"/>
                  <a:cs typeface="Arial"/>
                </a:rPr>
                <a:t>NO NEED TO DECLARE:</a:t>
              </a:r>
              <a:r>
                <a:rPr lang="en-GB" sz="1600" dirty="0">
                  <a:solidFill>
                    <a:srgbClr val="4D4D4D"/>
                  </a:solidFill>
                  <a:latin typeface="Arial"/>
                  <a:cs typeface="Arial"/>
                </a:rPr>
                <a:t/>
              </a:r>
              <a:br>
                <a:rPr lang="en-GB" sz="1600" dirty="0">
                  <a:solidFill>
                    <a:srgbClr val="4D4D4D"/>
                  </a:solidFill>
                  <a:latin typeface="Arial"/>
                  <a:cs typeface="Arial"/>
                </a:rPr>
              </a:br>
              <a:endParaRPr lang="en-GB" sz="1600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marL="177800" indent="-177800">
                <a:buFont typeface="Arial"/>
                <a:buChar char="•"/>
              </a:pPr>
              <a:r>
                <a:rPr lang="en-GB" sz="1600" dirty="0">
                  <a:solidFill>
                    <a:srgbClr val="4D4D4D"/>
                  </a:solidFill>
                  <a:latin typeface="Arial"/>
                  <a:cs typeface="Arial"/>
                </a:rPr>
                <a:t>Investment funds, pension funds and/or interests in non-nominal unit trusts or similar </a:t>
              </a:r>
              <a:br>
                <a:rPr lang="en-GB" sz="1600" dirty="0">
                  <a:solidFill>
                    <a:srgbClr val="4D4D4D"/>
                  </a:solidFill>
                  <a:latin typeface="Arial"/>
                  <a:cs typeface="Arial"/>
                </a:rPr>
              </a:br>
              <a:endParaRPr lang="en-GB" sz="1600" dirty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 marL="177800" indent="-177800">
                <a:buFont typeface="Arial"/>
                <a:buChar char="•"/>
              </a:pPr>
              <a:r>
                <a:rPr lang="en-GB" sz="1600" dirty="0">
                  <a:solidFill>
                    <a:srgbClr val="4D4D4D"/>
                  </a:solidFill>
                  <a:latin typeface="Arial"/>
                  <a:cs typeface="Arial"/>
                </a:rPr>
                <a:t>IF diversified AND independently managed</a:t>
              </a:r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4234668" y="4523948"/>
            <a:ext cx="3910956" cy="2187359"/>
            <a:chOff x="4234668" y="1306208"/>
            <a:chExt cx="3754948" cy="2323659"/>
          </a:xfrm>
        </p:grpSpPr>
        <p:sp>
          <p:nvSpPr>
            <p:cNvPr id="29" name="Rounded Rectangle 5"/>
            <p:cNvSpPr/>
            <p:nvPr/>
          </p:nvSpPr>
          <p:spPr>
            <a:xfrm>
              <a:off x="4245616" y="1306208"/>
              <a:ext cx="3744000" cy="232365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rgbClr val="C00000"/>
                  </a:solidFill>
                  <a:cs typeface="Arial"/>
                </a:rPr>
                <a:t>NO NEED TO DECLARE:</a:t>
              </a:r>
              <a:br>
                <a:rPr lang="en-GB" sz="1600" b="1" dirty="0">
                  <a:solidFill>
                    <a:srgbClr val="C00000"/>
                  </a:solidFill>
                  <a:cs typeface="Arial"/>
                </a:rPr>
              </a:br>
              <a:endParaRPr lang="en-GB" sz="1600" b="1" dirty="0">
                <a:solidFill>
                  <a:srgbClr val="C00000"/>
                </a:solidFill>
                <a:cs typeface="Arial"/>
              </a:endParaRPr>
            </a:p>
            <a:p>
              <a:pPr marL="177800" indent="-177800">
                <a:buFont typeface="Arial"/>
                <a:buChar char="•"/>
              </a:pPr>
              <a:r>
                <a:rPr lang="en-GB" sz="1600" dirty="0">
                  <a:solidFill>
                    <a:srgbClr val="4D4D4D"/>
                  </a:solidFill>
                  <a:cs typeface="Arial"/>
                </a:rPr>
                <a:t>Expenses for research work</a:t>
              </a:r>
            </a:p>
            <a:p>
              <a:endParaRPr lang="en-GB" sz="1600" dirty="0">
                <a:solidFill>
                  <a:srgbClr val="4D4D4D"/>
                </a:solidFill>
                <a:cs typeface="Arial"/>
              </a:endParaRPr>
            </a:p>
            <a:p>
              <a:pPr marL="177800" indent="-177800">
                <a:buFont typeface="Arial"/>
                <a:buChar char="•"/>
              </a:pPr>
              <a:r>
                <a:rPr lang="en-GB" sz="1600" dirty="0">
                  <a:solidFill>
                    <a:srgbClr val="4D4D4D"/>
                  </a:solidFill>
                  <a:cs typeface="Arial"/>
                </a:rPr>
                <a:t>Accommodation or travel expenses for conferences / seminars</a:t>
              </a:r>
            </a:p>
            <a:p>
              <a:pPr marL="285750" indent="-285750">
                <a:buFont typeface="Arial"/>
                <a:buChar char="•"/>
              </a:pPr>
              <a:endParaRPr lang="en-GB" sz="1600" dirty="0">
                <a:cs typeface="Arial"/>
              </a:endParaRPr>
            </a:p>
          </p:txBody>
        </p:sp>
        <p:sp>
          <p:nvSpPr>
            <p:cNvPr id="30" name="Rechteck 6">
              <a:extLst>
                <a:ext uri="{FF2B5EF4-FFF2-40B4-BE49-F238E27FC236}">
                  <a16:creationId xmlns:a16="http://schemas.microsoft.com/office/drawing/2014/main" id="{6382B27D-5491-C54F-B54D-4B6B04EE4B89}"/>
                </a:ext>
              </a:extLst>
            </p:cNvPr>
            <p:cNvSpPr/>
            <p:nvPr/>
          </p:nvSpPr>
          <p:spPr>
            <a:xfrm>
              <a:off x="4234668" y="2173214"/>
              <a:ext cx="36777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04245" y="1499665"/>
            <a:ext cx="3673724" cy="5255142"/>
            <a:chOff x="8276492" y="1400512"/>
            <a:chExt cx="3700130" cy="4469710"/>
          </a:xfrm>
        </p:grpSpPr>
        <p:sp>
          <p:nvSpPr>
            <p:cNvPr id="7" name="Rounded Rectangle 6"/>
            <p:cNvSpPr/>
            <p:nvPr/>
          </p:nvSpPr>
          <p:spPr>
            <a:xfrm>
              <a:off x="8276492" y="1499021"/>
              <a:ext cx="3700130" cy="436195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hteck 6">
              <a:extLst>
                <a:ext uri="{FF2B5EF4-FFF2-40B4-BE49-F238E27FC236}">
                  <a16:creationId xmlns:a16="http://schemas.microsoft.com/office/drawing/2014/main" id="{6382B27D-5491-C54F-B54D-4B6B04EE4B89}"/>
                </a:ext>
              </a:extLst>
            </p:cNvPr>
            <p:cNvSpPr/>
            <p:nvPr/>
          </p:nvSpPr>
          <p:spPr>
            <a:xfrm>
              <a:off x="9470235" y="2546229"/>
              <a:ext cx="155217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latin typeface="Arial"/>
                  <a:cs typeface="Arial"/>
                </a:rPr>
                <a:t>Patents</a:t>
              </a:r>
              <a:r>
                <a:rPr lang="en-GB" dirty="0">
                  <a:latin typeface="Arial"/>
                  <a:cs typeface="Arial"/>
                </a:rPr>
                <a:t> </a:t>
              </a:r>
            </a:p>
            <a:p>
              <a:r>
                <a:rPr lang="en-GB" b="1" dirty="0">
                  <a:latin typeface="Arial"/>
                  <a:cs typeface="Arial"/>
                </a:rPr>
                <a:t>Trademarks</a:t>
              </a:r>
              <a:endParaRPr lang="en-GB" dirty="0">
                <a:latin typeface="Arial"/>
                <a:cs typeface="Arial"/>
              </a:endParaRPr>
            </a:p>
            <a:p>
              <a:r>
                <a:rPr lang="en-GB" b="1" dirty="0">
                  <a:latin typeface="Arial"/>
                  <a:cs typeface="Arial"/>
                </a:rPr>
                <a:t>Know-how</a:t>
              </a:r>
              <a:endParaRPr lang="en-GB" dirty="0">
                <a:latin typeface="Arial"/>
                <a:cs typeface="Arial"/>
              </a:endParaRPr>
            </a:p>
            <a:p>
              <a:r>
                <a:rPr lang="en-GB" b="1" dirty="0">
                  <a:latin typeface="Arial"/>
                  <a:cs typeface="Arial"/>
                </a:rPr>
                <a:t>Copyrights</a:t>
              </a:r>
              <a:r>
                <a:rPr lang="en-GB" dirty="0"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32" name="Llamada de flecha hacia abajo 31"/>
            <p:cNvSpPr/>
            <p:nvPr/>
          </p:nvSpPr>
          <p:spPr>
            <a:xfrm>
              <a:off x="9363905" y="2472239"/>
              <a:ext cx="1679411" cy="2034358"/>
            </a:xfrm>
            <a:prstGeom prst="downArrowCallou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8516891" y="4583716"/>
              <a:ext cx="3449272" cy="128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lnSpc>
                  <a:spcPct val="120000"/>
                </a:lnSpc>
                <a:buFont typeface="Arial"/>
                <a:buChar char="•"/>
              </a:pPr>
              <a:r>
                <a:rPr lang="en-GB" sz="1600" dirty="0">
                  <a:cs typeface="Arial"/>
                </a:rPr>
                <a:t>Relating to a </a:t>
              </a:r>
              <a:r>
                <a:rPr lang="en-GB" sz="1600" b="1" dirty="0">
                  <a:cs typeface="Arial"/>
                </a:rPr>
                <a:t>medical device </a:t>
              </a:r>
            </a:p>
            <a:p>
              <a:pPr marL="177800" indent="-177800">
                <a:lnSpc>
                  <a:spcPct val="120000"/>
                </a:lnSpc>
                <a:buFont typeface="Arial"/>
                <a:buChar char="•"/>
              </a:pPr>
              <a:r>
                <a:rPr lang="en-GB" sz="1600" b="1" dirty="0">
                  <a:cs typeface="Arial"/>
                </a:rPr>
                <a:t>Owned </a:t>
              </a:r>
              <a:r>
                <a:rPr lang="en-GB" sz="1600" dirty="0">
                  <a:cs typeface="Arial"/>
                </a:rPr>
                <a:t>by the individual </a:t>
              </a:r>
            </a:p>
            <a:p>
              <a:pPr marL="177800" indent="-177800">
                <a:lnSpc>
                  <a:spcPct val="120000"/>
                </a:lnSpc>
                <a:buFont typeface="Arial"/>
                <a:buChar char="•"/>
              </a:pPr>
              <a:r>
                <a:rPr lang="en-GB" sz="1600" dirty="0">
                  <a:cs typeface="Arial"/>
                </a:rPr>
                <a:t>Individual is directly a </a:t>
              </a:r>
              <a:r>
                <a:rPr lang="en-GB" sz="1600" b="1" dirty="0">
                  <a:cs typeface="Arial"/>
                </a:rPr>
                <a:t>beneficiary</a:t>
              </a:r>
            </a:p>
            <a:p>
              <a:pPr marL="285750" indent="-285750">
                <a:buClr>
                  <a:schemeClr val="accent5"/>
                </a:buClr>
                <a:buFont typeface="Arial"/>
                <a:buChar char="•"/>
              </a:pPr>
              <a:endParaRPr lang="es-ES" sz="2000" noProof="0" dirty="0"/>
            </a:p>
          </p:txBody>
        </p:sp>
        <p:sp>
          <p:nvSpPr>
            <p:cNvPr id="13" name="Zylinder 5">
              <a:extLst>
                <a:ext uri="{FF2B5EF4-FFF2-40B4-BE49-F238E27FC236}">
                  <a16:creationId xmlns:a16="http://schemas.microsoft.com/office/drawing/2014/main" id="{5F5164F5-72EB-2D4E-B1EB-761A9D912304}"/>
                </a:ext>
              </a:extLst>
            </p:cNvPr>
            <p:cNvSpPr/>
            <p:nvPr/>
          </p:nvSpPr>
          <p:spPr>
            <a:xfrm>
              <a:off x="8314689" y="1400512"/>
              <a:ext cx="3571461" cy="1106557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</a:rPr>
                <a:t>Intellectual property </a:t>
              </a:r>
            </a:p>
            <a:p>
              <a:pPr algn="ctr"/>
              <a:r>
                <a:rPr lang="en-GB" sz="2200" b="1" dirty="0">
                  <a:solidFill>
                    <a:schemeClr val="tx1"/>
                  </a:solidFill>
                </a:rPr>
                <a:t>rights</a:t>
              </a:r>
            </a:p>
          </p:txBody>
        </p:sp>
      </p:grpSp>
      <p:pic>
        <p:nvPicPr>
          <p:cNvPr id="15" name="Audio Recording 21 Oct 2020 at 16:44:54" descr="Audio Recording 21 Oct 2020 at 16:44:54">
            <a:hlinkClick r:id="" action="ppaction://media"/>
            <a:extLst>
              <a:ext uri="{FF2B5EF4-FFF2-40B4-BE49-F238E27FC236}">
                <a16:creationId xmlns:a16="http://schemas.microsoft.com/office/drawing/2014/main" id="{3F9309FD-2586-DF44-92C4-0880DAD049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11580" y="-1841714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31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31664"/>
    </mc:Choice>
    <mc:Fallback xmlns="">
      <p:transition spd="slow" advTm="131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31" objId="15"/>
        <p14:stopEvt time="130859" objId="15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-422787" y="4330988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-422787" y="5088529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-422787" y="5863311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233272" y="466334"/>
            <a:ext cx="616790" cy="5935879"/>
            <a:chOff x="1233272" y="466343"/>
            <a:chExt cx="616790" cy="5935879"/>
          </a:xfrm>
          <a:solidFill>
            <a:srgbClr val="002060"/>
          </a:solidFill>
        </p:grpSpPr>
        <p:sp>
          <p:nvSpPr>
            <p:cNvPr id="12" name="Oval 11"/>
            <p:cNvSpPr/>
            <p:nvPr/>
          </p:nvSpPr>
          <p:spPr>
            <a:xfrm>
              <a:off x="1254640" y="46634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254640" y="123130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265272" y="1996261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233272" y="2759408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233272" y="3524367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43904" y="4289326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233272" y="505247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243904" y="581743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4"/>
          <p:cNvSpPr txBox="1">
            <a:spLocks/>
          </p:cNvSpPr>
          <p:nvPr/>
        </p:nvSpPr>
        <p:spPr>
          <a:xfrm>
            <a:off x="2025500" y="5125585"/>
            <a:ext cx="7089003" cy="492453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Assessment of experts' </a:t>
            </a:r>
            <a:r>
              <a:rPr lang="en-US" sz="1800" dirty="0" err="1"/>
              <a:t>DOI</a:t>
            </a:r>
            <a:r>
              <a:rPr lang="en-US" sz="1800" dirty="0"/>
              <a:t> and possible restrictions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Legal basis – Experts’ obligations</a:t>
            </a:r>
            <a:endParaRPr lang="en-GB" sz="1800" strike="sngStrike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Direct interests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Definition of a medical device company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14313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Types of interests to be declared</a:t>
            </a:r>
            <a:endParaRPr lang="en-GB" sz="1800" b="1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Indirect interests</a:t>
            </a: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025501" y="4356205"/>
            <a:ext cx="9989290" cy="48234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Declaration of interests using the </a:t>
            </a:r>
            <a:r>
              <a:rPr lang="en-US" sz="1800" dirty="0" err="1"/>
              <a:t>DOI</a:t>
            </a:r>
            <a:r>
              <a:rPr lang="en-US" sz="1800" dirty="0"/>
              <a:t> form</a:t>
            </a:r>
            <a:endParaRPr lang="en-GB" sz="18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025501" y="5881921"/>
            <a:ext cx="5204639" cy="456233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Key messages</a:t>
            </a:r>
            <a:endParaRPr lang="en-GB" sz="1800" dirty="0"/>
          </a:p>
        </p:txBody>
      </p:sp>
      <p:pic>
        <p:nvPicPr>
          <p:cNvPr id="2" name="Audio Recording 20 Oct 2020 at 11:09:14" descr="Audio Recording 20 Oct 2020 at 11:09:14">
            <a:hlinkClick r:id="" action="ppaction://media"/>
            <a:extLst>
              <a:ext uri="{FF2B5EF4-FFF2-40B4-BE49-F238E27FC236}">
                <a16:creationId xmlns:a16="http://schemas.microsoft.com/office/drawing/2014/main" id="{C4DAEAA4-6F25-8240-8560-3A32338FBF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7784" y="-116585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9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"/>
    </mc:Choice>
    <mc:Fallback xmlns="">
      <p:transition spd="slow" advTm="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714717"/>
            <a:ext cx="10725978" cy="782357"/>
          </a:xfrm>
        </p:spPr>
        <p:txBody>
          <a:bodyPr/>
          <a:lstStyle/>
          <a:p>
            <a:r>
              <a:rPr lang="en-GB" dirty="0"/>
              <a:t>Indirect interests:  </a:t>
            </a:r>
            <a:br>
              <a:rPr lang="en-GB" dirty="0"/>
            </a:br>
            <a:r>
              <a:rPr lang="en-GB" b="1" dirty="0"/>
              <a:t>Investigators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893675" y="2097573"/>
            <a:ext cx="4860338" cy="2542935"/>
            <a:chOff x="893675" y="1740470"/>
            <a:chExt cx="4562446" cy="4275903"/>
          </a:xfrm>
        </p:grpSpPr>
        <p:sp>
          <p:nvSpPr>
            <p:cNvPr id="3" name="Rectángulo redondeado 2"/>
            <p:cNvSpPr/>
            <p:nvPr/>
          </p:nvSpPr>
          <p:spPr>
            <a:xfrm>
              <a:off x="893675" y="1740470"/>
              <a:ext cx="4515410" cy="3849356"/>
            </a:xfrm>
            <a:prstGeom prst="roundRect">
              <a:avLst/>
            </a:prstGeom>
            <a:solidFill>
              <a:srgbClr val="F4BB8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940711" y="1945702"/>
              <a:ext cx="4484053" cy="77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GB" sz="2400" b="1" noProof="0"/>
                <a:t>Principal investigator</a:t>
              </a:r>
              <a:endParaRPr lang="en-GB" sz="2400" b="1" noProof="0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940710" y="2678361"/>
              <a:ext cx="4515411" cy="333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Arial"/>
                <a:buChar char="•"/>
              </a:pPr>
              <a:r>
                <a:rPr lang="en-GB"/>
                <a:t>Coordinating different centres of a multicentre CI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Arial"/>
                <a:buChar char="•"/>
              </a:pPr>
              <a:r>
                <a:rPr lang="en-GB"/>
                <a:t>Leading investigator of a monocentre CI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Arial"/>
                <a:buChar char="•"/>
              </a:pPr>
              <a:r>
                <a:rPr lang="en-GB"/>
                <a:t>Coordinating (principal) investigator signing the clinical investigation report</a:t>
              </a:r>
            </a:p>
            <a:p>
              <a:pPr marL="285750" indent="-285750">
                <a:buClr>
                  <a:schemeClr val="accent3">
                    <a:lumMod val="50000"/>
                  </a:schemeClr>
                </a:buClr>
                <a:buFont typeface="Arial"/>
                <a:buChar char="•"/>
              </a:pPr>
              <a:endParaRPr lang="en-GB" noProof="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89289" y="4554915"/>
            <a:ext cx="4833367" cy="928302"/>
            <a:chOff x="889289" y="5075891"/>
            <a:chExt cx="4833367" cy="733254"/>
          </a:xfrm>
        </p:grpSpPr>
        <p:sp>
          <p:nvSpPr>
            <p:cNvPr id="10" name="Rectángulo redondeado 9"/>
            <p:cNvSpPr/>
            <p:nvPr/>
          </p:nvSpPr>
          <p:spPr>
            <a:xfrm>
              <a:off x="889289" y="5075891"/>
              <a:ext cx="4817687" cy="7256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936325" y="5299809"/>
              <a:ext cx="4770652" cy="39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Clr>
                  <a:schemeClr val="accent3">
                    <a:lumMod val="50000"/>
                  </a:schemeClr>
                </a:buClr>
                <a:buFont typeface="Arial"/>
                <a:buChar char="•"/>
              </a:pPr>
              <a:endParaRPr lang="es-ES" noProof="0" dirty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931400" y="5162814"/>
              <a:ext cx="47912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NOT including </a:t>
              </a:r>
              <a:r>
                <a:rPr lang="en-GB" dirty="0">
                  <a:latin typeface="Arial"/>
                  <a:cs typeface="Arial"/>
                </a:rPr>
                <a:t>a national coordinating investigator in a multinational CI</a:t>
              </a:r>
              <a:endParaRPr lang="en-GB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7525684" y="1564452"/>
            <a:ext cx="2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/>
              <a:buChar char="•"/>
            </a:pPr>
            <a:endParaRPr lang="es-ES" sz="2400" noProof="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93674" y="1486054"/>
            <a:ext cx="10206709" cy="446276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en-GB" sz="2300">
                <a:solidFill>
                  <a:schemeClr val="bg1"/>
                </a:solidFill>
              </a:rPr>
              <a:t>ONLY for clinical investigations (CI) sponsored/instigated by a MD industry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75020" y="2026116"/>
            <a:ext cx="4883693" cy="3459776"/>
            <a:chOff x="6275020" y="2598464"/>
            <a:chExt cx="4883693" cy="2607265"/>
          </a:xfrm>
        </p:grpSpPr>
        <p:grpSp>
          <p:nvGrpSpPr>
            <p:cNvPr id="16" name="Agrupar 15"/>
            <p:cNvGrpSpPr/>
            <p:nvPr/>
          </p:nvGrpSpPr>
          <p:grpSpPr>
            <a:xfrm>
              <a:off x="6275020" y="2598464"/>
              <a:ext cx="4878713" cy="2607265"/>
              <a:chOff x="841929" y="1740470"/>
              <a:chExt cx="4614192" cy="3559339"/>
            </a:xfrm>
          </p:grpSpPr>
          <p:sp>
            <p:nvSpPr>
              <p:cNvPr id="17" name="Rectángulo redondeado 16"/>
              <p:cNvSpPr/>
              <p:nvPr/>
            </p:nvSpPr>
            <p:spPr>
              <a:xfrm>
                <a:off x="893675" y="1740470"/>
                <a:ext cx="4515410" cy="35593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841929" y="1817761"/>
                <a:ext cx="4484053" cy="474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5"/>
                  </a:buClr>
                </a:pPr>
                <a:r>
                  <a:rPr lang="en-GB" sz="2400" b="1" noProof="0"/>
                  <a:t>Investigator</a:t>
                </a:r>
                <a:endParaRPr lang="en-GB" sz="2400" b="1" noProof="0" dirty="0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940710" y="2414705"/>
                <a:ext cx="4515411" cy="744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Clr>
                    <a:schemeClr val="accent3">
                      <a:lumMod val="50000"/>
                    </a:schemeClr>
                  </a:buClr>
                  <a:buFont typeface="Arial"/>
                  <a:buChar char="•"/>
                </a:pPr>
                <a:endParaRPr lang="en-GB"/>
              </a:p>
              <a:p>
                <a:pPr marL="285750" indent="-285750">
                  <a:buClr>
                    <a:schemeClr val="accent3">
                      <a:lumMod val="50000"/>
                    </a:schemeClr>
                  </a:buClr>
                  <a:buFont typeface="Arial"/>
                  <a:buChar char="•"/>
                </a:pPr>
                <a:endParaRPr lang="en-GB" noProof="0" dirty="0"/>
              </a:p>
            </p:txBody>
          </p:sp>
        </p:grpSp>
        <p:sp>
          <p:nvSpPr>
            <p:cNvPr id="21" name="CuadroTexto 20"/>
            <p:cNvSpPr txBox="1"/>
            <p:nvPr/>
          </p:nvSpPr>
          <p:spPr>
            <a:xfrm>
              <a:off x="6348481" y="3171926"/>
              <a:ext cx="4810232" cy="167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Arial"/>
                <a:buChar char="•"/>
              </a:pPr>
              <a:r>
                <a:rPr lang="en-GB" noProof="0"/>
                <a:t>Responsible for the CI at a specific site</a:t>
              </a:r>
            </a:p>
            <a:p>
              <a:pPr marL="285750" indent="-285750">
                <a:spcAft>
                  <a:spcPts val="300"/>
                </a:spcAft>
                <a:buClr>
                  <a:schemeClr val="accent3">
                    <a:lumMod val="50000"/>
                  </a:schemeClr>
                </a:buClr>
                <a:buFont typeface="Arial"/>
                <a:buChar char="•"/>
              </a:pPr>
              <a:r>
                <a:rPr lang="en-GB"/>
                <a:t>Member of the CI team: </a:t>
              </a:r>
            </a:p>
            <a:p>
              <a:pPr marL="622300" lvl="1" indent="-285750">
                <a:spcAft>
                  <a:spcPts val="300"/>
                </a:spcAft>
                <a:buClr>
                  <a:schemeClr val="accent3">
                    <a:lumMod val="50000"/>
                  </a:schemeClr>
                </a:buClr>
                <a:buFont typeface="Courier New"/>
                <a:buChar char="o"/>
              </a:pPr>
              <a:r>
                <a:rPr lang="en-GB"/>
                <a:t>performing critical investigation related procedures and</a:t>
              </a:r>
            </a:p>
            <a:p>
              <a:pPr marL="622300" lvl="1" indent="-285750">
                <a:spcAft>
                  <a:spcPts val="300"/>
                </a:spcAft>
                <a:buClr>
                  <a:schemeClr val="accent3">
                    <a:lumMod val="50000"/>
                  </a:schemeClr>
                </a:buClr>
                <a:buFont typeface="Courier New"/>
                <a:buChar char="o"/>
              </a:pPr>
              <a:r>
                <a:rPr lang="en-GB"/>
                <a:t>making important investigation related decisions</a:t>
              </a:r>
            </a:p>
            <a:p>
              <a:pPr marL="285750" indent="-285750">
                <a:buClr>
                  <a:schemeClr val="accent3">
                    <a:lumMod val="50000"/>
                  </a:schemeClr>
                </a:buClr>
                <a:buFont typeface="Arial"/>
                <a:buChar char="•"/>
              </a:pPr>
              <a:endParaRPr lang="en-GB" noProof="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04274" y="5628357"/>
            <a:ext cx="10924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Experts participating in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Data Monitoring Committees (DMC)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are considered as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principal investigators</a:t>
            </a:r>
          </a:p>
        </p:txBody>
      </p:sp>
      <p:pic>
        <p:nvPicPr>
          <p:cNvPr id="5" name="Audio Recording 20 Oct 2020 at 11:15:29" descr="Audio Recording 20 Oct 2020 at 11:15:29">
            <a:hlinkClick r:id="" action="ppaction://media"/>
            <a:extLst>
              <a:ext uri="{FF2B5EF4-FFF2-40B4-BE49-F238E27FC236}">
                <a16:creationId xmlns:a16="http://schemas.microsoft.com/office/drawing/2014/main" id="{B724D749-71EE-B048-928F-4F7C3CB887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0609" y="-121390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6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36"/>
    </mc:Choice>
    <mc:Fallback xmlns="">
      <p:transition spd="slow" advTm="110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  <p:extLst>
    <p:ext uri="{E180D4A7-C9FB-4DFB-919C-405C955672EB}">
      <p14:showEvtLst xmlns:p14="http://schemas.microsoft.com/office/powerpoint/2010/main">
        <p14:playEvt time="418" objId="5"/>
        <p14:stopEvt time="109311" objId="5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4363" y="-2"/>
            <a:ext cx="4437637" cy="2687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89" y="724250"/>
            <a:ext cx="10725978" cy="782357"/>
          </a:xfrm>
        </p:spPr>
        <p:txBody>
          <a:bodyPr/>
          <a:lstStyle/>
          <a:p>
            <a:r>
              <a:rPr lang="en-GB" dirty="0"/>
              <a:t>Indirect interests:  </a:t>
            </a:r>
            <a:br>
              <a:rPr lang="en-GB" dirty="0"/>
            </a:br>
            <a:r>
              <a:rPr lang="en-GB" b="1" dirty="0"/>
              <a:t>Grants / Family members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464292" y="2245724"/>
            <a:ext cx="5478812" cy="3587145"/>
            <a:chOff x="212488" y="2434691"/>
            <a:chExt cx="5478812" cy="3587145"/>
          </a:xfrm>
        </p:grpSpPr>
        <p:sp>
          <p:nvSpPr>
            <p:cNvPr id="4" name="Rounded Rectangle 3"/>
            <p:cNvSpPr/>
            <p:nvPr/>
          </p:nvSpPr>
          <p:spPr>
            <a:xfrm>
              <a:off x="250856" y="2555787"/>
              <a:ext cx="5434803" cy="3466049"/>
            </a:xfrm>
            <a:prstGeom prst="roundRect">
              <a:avLst/>
            </a:prstGeom>
            <a:solidFill>
              <a:srgbClr val="8BC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hteck 6">
              <a:extLst>
                <a:ext uri="{FF2B5EF4-FFF2-40B4-BE49-F238E27FC236}">
                  <a16:creationId xmlns:a16="http://schemas.microsoft.com/office/drawing/2014/main" id="{6382B27D-5491-C54F-B54D-4B6B04EE4B89}"/>
                </a:ext>
              </a:extLst>
            </p:cNvPr>
            <p:cNvSpPr/>
            <p:nvPr/>
          </p:nvSpPr>
          <p:spPr>
            <a:xfrm>
              <a:off x="316500" y="3535697"/>
              <a:ext cx="5374800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GB" b="1" dirty="0">
                  <a:latin typeface="Arial"/>
                  <a:cs typeface="Arial"/>
                </a:rPr>
                <a:t>Any current funding </a:t>
              </a:r>
              <a:r>
                <a:rPr lang="en-GB" dirty="0">
                  <a:latin typeface="Arial"/>
                  <a:cs typeface="Arial"/>
                </a:rPr>
                <a:t>from a MD company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GB" dirty="0">
                  <a:latin typeface="Arial"/>
                  <a:cs typeface="Arial"/>
                </a:rPr>
                <a:t>To an </a:t>
              </a:r>
              <a:r>
                <a:rPr lang="en-GB" b="1" dirty="0">
                  <a:latin typeface="Arial"/>
                  <a:cs typeface="Arial"/>
                </a:rPr>
                <a:t>organisation / institution to which the expert belongs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GB" dirty="0">
                  <a:latin typeface="Arial"/>
                  <a:cs typeface="Arial"/>
                </a:rPr>
                <a:t>Or for which he/she </a:t>
              </a:r>
              <a:r>
                <a:rPr lang="en-GB" b="1" dirty="0">
                  <a:latin typeface="Arial"/>
                  <a:cs typeface="Arial"/>
                </a:rPr>
                <a:t>performs any activity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GB" dirty="0">
                  <a:latin typeface="Arial"/>
                  <a:cs typeface="Arial"/>
                </a:rPr>
                <a:t>AND </a:t>
              </a:r>
              <a:r>
                <a:rPr lang="en-GB" b="1" dirty="0">
                  <a:latin typeface="Arial"/>
                  <a:cs typeface="Arial"/>
                </a:rPr>
                <a:t>used to support any expert’s activity </a:t>
              </a:r>
            </a:p>
          </p:txBody>
        </p:sp>
        <p:sp>
          <p:nvSpPr>
            <p:cNvPr id="7" name="Zylinder 5">
              <a:extLst>
                <a:ext uri="{FF2B5EF4-FFF2-40B4-BE49-F238E27FC236}">
                  <a16:creationId xmlns:a16="http://schemas.microsoft.com/office/drawing/2014/main" id="{5F5164F5-72EB-2D4E-B1EB-761A9D912304}"/>
                </a:ext>
              </a:extLst>
            </p:cNvPr>
            <p:cNvSpPr/>
            <p:nvPr/>
          </p:nvSpPr>
          <p:spPr>
            <a:xfrm>
              <a:off x="212488" y="2434691"/>
              <a:ext cx="5447454" cy="1106557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/>
                <a:t>Grant or other funding </a:t>
              </a:r>
            </a:p>
            <a:p>
              <a:pPr algn="ctr"/>
              <a:r>
                <a:rPr lang="en-GB" sz="2200" b="1" dirty="0"/>
                <a:t>to an organisation / institution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6115028" y="2207888"/>
            <a:ext cx="5752375" cy="3662817"/>
            <a:chOff x="6224508" y="2338997"/>
            <a:chExt cx="5752375" cy="3662817"/>
          </a:xfrm>
        </p:grpSpPr>
        <p:sp>
          <p:nvSpPr>
            <p:cNvPr id="8" name="Rounded Rectangle 7"/>
            <p:cNvSpPr/>
            <p:nvPr/>
          </p:nvSpPr>
          <p:spPr>
            <a:xfrm>
              <a:off x="6287082" y="2535765"/>
              <a:ext cx="5545268" cy="3466049"/>
            </a:xfrm>
            <a:prstGeom prst="roundRect">
              <a:avLst/>
            </a:prstGeom>
            <a:solidFill>
              <a:srgbClr val="1DD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eck 6">
              <a:extLst>
                <a:ext uri="{FF2B5EF4-FFF2-40B4-BE49-F238E27FC236}">
                  <a16:creationId xmlns:a16="http://schemas.microsoft.com/office/drawing/2014/main" id="{6382B27D-5491-C54F-B54D-4B6B04EE4B89}"/>
                </a:ext>
              </a:extLst>
            </p:cNvPr>
            <p:cNvSpPr/>
            <p:nvPr/>
          </p:nvSpPr>
          <p:spPr>
            <a:xfrm>
              <a:off x="6328520" y="3290609"/>
              <a:ext cx="5531403" cy="259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Arial"/>
                <a:buChar char="•"/>
              </a:pPr>
              <a:r>
                <a:rPr lang="en-GB" b="1" dirty="0">
                  <a:cs typeface="Arial"/>
                </a:rPr>
                <a:t>Who?</a:t>
              </a:r>
            </a:p>
            <a:p>
              <a:pPr marL="742950" lvl="1" indent="-285750">
                <a:lnSpc>
                  <a:spcPct val="130000"/>
                </a:lnSpc>
                <a:buFont typeface="Courier New"/>
                <a:buChar char="o"/>
              </a:pPr>
              <a:r>
                <a:rPr lang="en-GB" b="1" dirty="0">
                  <a:cs typeface="Arial"/>
                </a:rPr>
                <a:t>first-line members</a:t>
              </a:r>
              <a:r>
                <a:rPr lang="en-GB" dirty="0">
                  <a:cs typeface="Arial"/>
                </a:rPr>
                <a:t> of the expert’s family </a:t>
              </a:r>
            </a:p>
            <a:p>
              <a:pPr lvl="1">
                <a:lnSpc>
                  <a:spcPct val="130000"/>
                </a:lnSpc>
              </a:pPr>
              <a:r>
                <a:rPr lang="en-GB" dirty="0">
                  <a:cs typeface="Arial"/>
                </a:rPr>
                <a:t>	(i.e. siblings, children and parents) </a:t>
              </a:r>
            </a:p>
            <a:p>
              <a:pPr marL="742950" lvl="1" indent="-285750">
                <a:lnSpc>
                  <a:spcPct val="130000"/>
                </a:lnSpc>
                <a:buFont typeface="Courier New"/>
                <a:buChar char="o"/>
              </a:pPr>
              <a:r>
                <a:rPr lang="en-GB" b="1" dirty="0">
                  <a:cs typeface="Arial"/>
                </a:rPr>
                <a:t>Spouse</a:t>
              </a:r>
              <a:r>
                <a:rPr lang="en-GB" dirty="0">
                  <a:cs typeface="Arial"/>
                </a:rPr>
                <a:t>/ </a:t>
              </a:r>
              <a:r>
                <a:rPr lang="en-GB" b="1" dirty="0">
                  <a:cs typeface="Arial"/>
                </a:rPr>
                <a:t>partner</a:t>
              </a:r>
              <a:endParaRPr lang="en-GB" b="1" dirty="0">
                <a:latin typeface="Arial"/>
                <a:cs typeface="Arial"/>
              </a:endParaRPr>
            </a:p>
            <a:p>
              <a:pPr marL="285750" indent="-285750">
                <a:lnSpc>
                  <a:spcPct val="130000"/>
                </a:lnSpc>
                <a:buFont typeface="Arial"/>
                <a:buChar char="•"/>
              </a:pPr>
              <a:r>
                <a:rPr lang="en-GB" b="1" dirty="0">
                  <a:latin typeface="Arial"/>
                  <a:cs typeface="Arial"/>
                </a:rPr>
                <a:t>Current direct interests</a:t>
              </a:r>
            </a:p>
            <a:p>
              <a:pPr marL="742950" lvl="1" indent="-285750">
                <a:lnSpc>
                  <a:spcPct val="130000"/>
                </a:lnSpc>
                <a:buFont typeface="Courier New"/>
                <a:buChar char="o"/>
              </a:pPr>
              <a:r>
                <a:rPr lang="en-GB" dirty="0">
                  <a:latin typeface="Arial"/>
                  <a:cs typeface="Arial"/>
                </a:rPr>
                <a:t>employment, consultancy, strategic advisory role, financial interests) </a:t>
              </a:r>
            </a:p>
          </p:txBody>
        </p:sp>
        <p:sp>
          <p:nvSpPr>
            <p:cNvPr id="10" name="Zylinder 5">
              <a:extLst>
                <a:ext uri="{FF2B5EF4-FFF2-40B4-BE49-F238E27FC236}">
                  <a16:creationId xmlns:a16="http://schemas.microsoft.com/office/drawing/2014/main" id="{5F5164F5-72EB-2D4E-B1EB-761A9D912304}"/>
                </a:ext>
              </a:extLst>
            </p:cNvPr>
            <p:cNvSpPr/>
            <p:nvPr/>
          </p:nvSpPr>
          <p:spPr>
            <a:xfrm>
              <a:off x="6224508" y="2338997"/>
              <a:ext cx="5752375" cy="1106557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/>
                <a:t>Close family members </a:t>
              </a:r>
            </a:p>
          </p:txBody>
        </p:sp>
      </p:grpSp>
      <p:pic>
        <p:nvPicPr>
          <p:cNvPr id="11" name="Audio Recording 20 Oct 2020 at 11:17:37" descr="Audio Recording 20 Oct 2020 at 11:17:37">
            <a:hlinkClick r:id="" action="ppaction://media"/>
            <a:extLst>
              <a:ext uri="{FF2B5EF4-FFF2-40B4-BE49-F238E27FC236}">
                <a16:creationId xmlns:a16="http://schemas.microsoft.com/office/drawing/2014/main" id="{552D499C-328B-664C-B697-6C7579DB701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2640" y="-1192495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8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85"/>
    </mc:Choice>
    <mc:Fallback xmlns="">
      <p:transition spd="slow" advTm="62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12" objId="11"/>
        <p14:stopEvt time="61429" objId="11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610" y="488607"/>
            <a:ext cx="10725978" cy="491580"/>
          </a:xfrm>
        </p:spPr>
        <p:txBody>
          <a:bodyPr/>
          <a:lstStyle/>
          <a:p>
            <a:r>
              <a:rPr lang="en-GB" dirty="0"/>
              <a:t>Other declarable interests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7060" y="1578308"/>
            <a:ext cx="955788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en-GB" sz="2000" b="1" dirty="0"/>
              <a:t>To be declared in SECTION 2.9 of the DOI form:</a:t>
            </a:r>
          </a:p>
          <a:p>
            <a:pPr marL="800100" lvl="1" indent="-34290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Academic investigations </a:t>
            </a:r>
            <a:r>
              <a:rPr lang="en-GB" sz="2000" dirty="0"/>
              <a:t>and </a:t>
            </a:r>
            <a:br>
              <a:rPr lang="en-GB" sz="2000" dirty="0"/>
            </a:br>
            <a:r>
              <a:rPr lang="en-GB" sz="2000" b="1" dirty="0"/>
              <a:t>publicly funded research / development initiatives</a:t>
            </a:r>
          </a:p>
          <a:p>
            <a:pPr marL="800100" lvl="1" indent="-34290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Membership in an </a:t>
            </a:r>
            <a:r>
              <a:rPr lang="en-GB" sz="2000" b="1" dirty="0"/>
              <a:t>ethics committee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en-GB" sz="2000" dirty="0"/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</a:pPr>
            <a:r>
              <a:rPr lang="en-GB" sz="2000" b="1" dirty="0"/>
              <a:t>For </a:t>
            </a:r>
            <a:r>
              <a:rPr lang="en-GB" sz="2000" b="1" u="sng" dirty="0"/>
              <a:t>transparency</a:t>
            </a:r>
            <a:r>
              <a:rPr lang="en-GB" sz="2000" b="1" dirty="0"/>
              <a:t> it is advisable to declare also interests related to: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Systematic attendances to particular congresses </a:t>
            </a:r>
            <a:br>
              <a:rPr lang="en-GB" sz="2000" dirty="0"/>
            </a:br>
            <a:r>
              <a:rPr lang="en-GB" sz="2000" dirty="0"/>
              <a:t>covered by the same MD company </a:t>
            </a:r>
          </a:p>
          <a:p>
            <a:pPr marL="800100" lvl="1" indent="-34290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Having acted as testimonial or expert for patient organisations</a:t>
            </a:r>
          </a:p>
          <a:p>
            <a:pPr marL="800100" lvl="1" indent="-34290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Involvement in legal cases that were brought to court </a:t>
            </a:r>
            <a:br>
              <a:rPr lang="en-GB" sz="2000" dirty="0"/>
            </a:br>
            <a:r>
              <a:rPr lang="en-GB" sz="2000" dirty="0"/>
              <a:t>involving medical device companies</a:t>
            </a:r>
          </a:p>
          <a:p>
            <a:pPr marL="800100" lvl="1" indent="-342900"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en-GB" sz="2000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Audio Recording 20 Oct 2020 at 11:18:54" descr="Audio Recording 20 Oct 2020 at 11:18:54">
            <a:hlinkClick r:id="" action="ppaction://media"/>
            <a:extLst>
              <a:ext uri="{FF2B5EF4-FFF2-40B4-BE49-F238E27FC236}">
                <a16:creationId xmlns:a16="http://schemas.microsoft.com/office/drawing/2014/main" id="{8901C736-1E41-0B4E-8392-1C41665AF7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02965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6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6"/>
    </mc:Choice>
    <mc:Fallback xmlns="">
      <p:transition spd="slow" advTm="45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8" objId="3"/>
        <p14:stopEvt time="43647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-422787" y="4330988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-422787" y="5088529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-422787" y="5863311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233272" y="466334"/>
            <a:ext cx="616790" cy="5935879"/>
            <a:chOff x="1233272" y="466343"/>
            <a:chExt cx="616790" cy="5935879"/>
          </a:xfrm>
          <a:solidFill>
            <a:srgbClr val="002060"/>
          </a:solidFill>
        </p:grpSpPr>
        <p:sp>
          <p:nvSpPr>
            <p:cNvPr id="12" name="Oval 11"/>
            <p:cNvSpPr/>
            <p:nvPr/>
          </p:nvSpPr>
          <p:spPr>
            <a:xfrm>
              <a:off x="1254640" y="466343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254640" y="1231302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265272" y="1996261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233272" y="2759408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233272" y="3524367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43904" y="4289326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233272" y="5052473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243904" y="5817432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4"/>
          <p:cNvSpPr txBox="1">
            <a:spLocks/>
          </p:cNvSpPr>
          <p:nvPr/>
        </p:nvSpPr>
        <p:spPr>
          <a:xfrm>
            <a:off x="2025500" y="5125585"/>
            <a:ext cx="7089003" cy="492453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>
                <a:solidFill>
                  <a:schemeClr val="bg2">
                    <a:lumMod val="10000"/>
                  </a:schemeClr>
                </a:solidFill>
              </a:rPr>
              <a:t>Assessment of experts' </a:t>
            </a:r>
            <a:r>
              <a:rPr lang="en-US" sz="2300" dirty="0" err="1">
                <a:solidFill>
                  <a:schemeClr val="bg2">
                    <a:lumMod val="10000"/>
                  </a:schemeClr>
                </a:solidFill>
              </a:rPr>
              <a:t>DOI</a:t>
            </a:r>
            <a:r>
              <a:rPr lang="en-US" sz="2300" dirty="0">
                <a:solidFill>
                  <a:schemeClr val="bg2">
                    <a:lumMod val="10000"/>
                  </a:schemeClr>
                </a:solidFill>
              </a:rPr>
              <a:t> and possible restrictions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Legal basis – Experts’ obligations</a:t>
            </a:r>
            <a:endParaRPr lang="en-GB" strike="sngStrik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Direct interests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Definition of a medical device company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14313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Types of interests to be declared</a:t>
            </a:r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Indirect interests</a:t>
            </a: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025501" y="4356205"/>
            <a:ext cx="9989290" cy="48234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Declaration of interests using the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DOI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form</a:t>
            </a: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025501" y="5881921"/>
            <a:ext cx="5204639" cy="456233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Key messages</a:t>
            </a: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Audio Recording 19 Oct 2020 at 18:45:33" descr="Audio Recording 19 Oct 2020 at 18:45:33">
            <a:hlinkClick r:id="" action="ppaction://media"/>
            <a:extLst>
              <a:ext uri="{FF2B5EF4-FFF2-40B4-BE49-F238E27FC236}">
                <a16:creationId xmlns:a16="http://schemas.microsoft.com/office/drawing/2014/main" id="{03EE5DCB-BC87-6D42-A09C-C278F9EB8A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-1218216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9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43"/>
    </mc:Choice>
    <mc:Fallback xmlns="">
      <p:transition spd="slow" advTm="44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20" objId="3"/>
        <p14:stopEvt time="43528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-422787" y="4330988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-422787" y="5088529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-422787" y="5863311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233272" y="466334"/>
            <a:ext cx="616790" cy="5935879"/>
            <a:chOff x="1233272" y="466343"/>
            <a:chExt cx="616790" cy="5935879"/>
          </a:xfrm>
          <a:solidFill>
            <a:srgbClr val="002060"/>
          </a:solidFill>
        </p:grpSpPr>
        <p:sp>
          <p:nvSpPr>
            <p:cNvPr id="12" name="Oval 11"/>
            <p:cNvSpPr/>
            <p:nvPr/>
          </p:nvSpPr>
          <p:spPr>
            <a:xfrm>
              <a:off x="1254640" y="46634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254640" y="123130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265272" y="1996261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233272" y="2759408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233272" y="3524367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43904" y="4289326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233272" y="505247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243904" y="581743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4"/>
          <p:cNvSpPr txBox="1">
            <a:spLocks/>
          </p:cNvSpPr>
          <p:nvPr/>
        </p:nvSpPr>
        <p:spPr>
          <a:xfrm>
            <a:off x="2025500" y="5125585"/>
            <a:ext cx="7089003" cy="492453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Assessment of experts' </a:t>
            </a:r>
            <a:r>
              <a:rPr lang="en-US" sz="1800" dirty="0" err="1"/>
              <a:t>DOI</a:t>
            </a:r>
            <a:r>
              <a:rPr lang="en-US" sz="1800" dirty="0"/>
              <a:t> and possible restrictions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Legal basis – Experts’ obligations</a:t>
            </a:r>
            <a:endParaRPr lang="en-GB" sz="1800" strike="sngStrike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Direct interests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Definition of a medical device company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14313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Types of interests to be declared</a:t>
            </a:r>
            <a:endParaRPr lang="en-GB" sz="1800" b="1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Indirect interests</a:t>
            </a:r>
            <a:endParaRPr lang="en-GB" sz="18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025501" y="4356205"/>
            <a:ext cx="9989290" cy="48234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Declaration of interests using the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DOI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form</a:t>
            </a: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025501" y="5881921"/>
            <a:ext cx="5204639" cy="456233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Key messages</a:t>
            </a:r>
            <a:endParaRPr lang="en-GB" sz="1800" dirty="0"/>
          </a:p>
        </p:txBody>
      </p:sp>
      <p:pic>
        <p:nvPicPr>
          <p:cNvPr id="2" name="Audio Recording 20 Oct 2020 at 11:20:10" descr="Audio Recording 20 Oct 2020 at 11:20:10">
            <a:hlinkClick r:id="" action="ppaction://media"/>
            <a:extLst>
              <a:ext uri="{FF2B5EF4-FFF2-40B4-BE49-F238E27FC236}">
                <a16:creationId xmlns:a16="http://schemas.microsoft.com/office/drawing/2014/main" id="{F0A7DB56-3305-A44F-AF91-4CECD3E436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29310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99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8"/>
    </mc:Choice>
    <mc:Fallback xmlns="">
      <p:transition spd="slow" advTm="7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5" objId="2"/>
        <p14:stopEvt time="6568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59" y="351533"/>
            <a:ext cx="10725978" cy="634455"/>
          </a:xfrm>
        </p:spPr>
        <p:txBody>
          <a:bodyPr/>
          <a:lstStyle/>
          <a:p>
            <a:r>
              <a:rPr lang="en-US" dirty="0"/>
              <a:t>Declaration of Interests using the </a:t>
            </a:r>
            <a:r>
              <a:rPr lang="en-US" dirty="0" err="1"/>
              <a:t>DOI</a:t>
            </a:r>
            <a:r>
              <a:rPr lang="en-US" dirty="0"/>
              <a:t> 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879" y="1104822"/>
            <a:ext cx="544907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b="1" dirty="0">
                <a:solidFill>
                  <a:schemeClr val="accent6"/>
                </a:solidFill>
                <a:latin typeface="Arial"/>
                <a:cs typeface="Arial"/>
              </a:rPr>
              <a:t>WHEN?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latin typeface="Arial"/>
                <a:cs typeface="Arial"/>
              </a:rPr>
              <a:t>At the time of application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latin typeface="Arial"/>
                <a:cs typeface="Arial"/>
              </a:rPr>
              <a:t>At the time of appointment if circumstances changed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latin typeface="Arial"/>
                <a:cs typeface="Arial"/>
              </a:rPr>
              <a:t>After appointment </a:t>
            </a:r>
            <a:r>
              <a:rPr lang="en-GB" sz="2000" b="1" dirty="0">
                <a:latin typeface="Arial"/>
                <a:cs typeface="Arial"/>
              </a:rPr>
              <a:t>w</a:t>
            </a:r>
            <a:r>
              <a:rPr lang="en-GB" sz="2000" b="1" dirty="0">
                <a:cs typeface="Arial"/>
              </a:rPr>
              <a:t>henever a change of circumstances requires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u="sng" dirty="0">
                <a:latin typeface="Arial"/>
                <a:cs typeface="Arial"/>
              </a:rPr>
              <a:t>Prior to start a specific panel task </a:t>
            </a:r>
            <a:r>
              <a:rPr lang="en-GB" sz="2000" b="1" dirty="0">
                <a:cs typeface="Arial"/>
              </a:rPr>
              <a:t>in </a:t>
            </a:r>
            <a:br>
              <a:rPr lang="en-GB" sz="2000" b="1" dirty="0">
                <a:cs typeface="Arial"/>
              </a:rPr>
            </a:br>
            <a:r>
              <a:rPr lang="en-GB" sz="2000" b="1" dirty="0">
                <a:cs typeface="Arial"/>
              </a:rPr>
              <a:t>case circumstances have changed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5740" y="5739309"/>
            <a:ext cx="8332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All DOIs + CVs of the experts are made publicly available on the European Commission's website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56982" y="991723"/>
            <a:ext cx="5919755" cy="4045218"/>
            <a:chOff x="5756982" y="1517011"/>
            <a:chExt cx="5919755" cy="4045218"/>
          </a:xfrm>
        </p:grpSpPr>
        <p:grpSp>
          <p:nvGrpSpPr>
            <p:cNvPr id="16" name="Group 15"/>
            <p:cNvGrpSpPr/>
            <p:nvPr/>
          </p:nvGrpSpPr>
          <p:grpSpPr>
            <a:xfrm>
              <a:off x="5756982" y="2734881"/>
              <a:ext cx="2069952" cy="1388238"/>
              <a:chOff x="5868950" y="2537548"/>
              <a:chExt cx="2069952" cy="138823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169647" y="2537548"/>
                <a:ext cx="12815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b="1" dirty="0">
                    <a:solidFill>
                      <a:schemeClr val="accent6"/>
                    </a:solidFill>
                    <a:latin typeface="Arial"/>
                    <a:cs typeface="Arial"/>
                  </a:rPr>
                  <a:t>HOW?</a:t>
                </a: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6048985" y="2806781"/>
                <a:ext cx="1889917" cy="978293"/>
              </a:xfrm>
              <a:prstGeom prst="rightArrow">
                <a:avLst/>
              </a:prstGeom>
              <a:solidFill>
                <a:srgbClr val="DF554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latin typeface="Arial"/>
                    <a:cs typeface="Arial"/>
                  </a:rPr>
                  <a:t>DOI</a:t>
                </a:r>
                <a:r>
                  <a:rPr lang="en-US" sz="2400" b="1" dirty="0">
                    <a:latin typeface="Arial"/>
                    <a:cs typeface="Arial"/>
                  </a:rPr>
                  <a:t> form</a:t>
                </a:r>
                <a:endParaRPr lang="en-GB" sz="2400" b="1" dirty="0">
                  <a:latin typeface="Arial"/>
                  <a:cs typeface="Arial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68950" y="3556454"/>
                <a:ext cx="17961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rial"/>
                    <a:cs typeface="Arial"/>
                  </a:rPr>
                  <a:t>+ Guidance</a:t>
                </a:r>
                <a:endParaRPr lang="en-GB" sz="2000" b="1" dirty="0">
                  <a:latin typeface="Arial"/>
                  <a:cs typeface="Arial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l="29290" t="16252" r="30639" b="7548"/>
            <a:stretch/>
          </p:blipFill>
          <p:spPr>
            <a:xfrm>
              <a:off x="7895001" y="1517011"/>
              <a:ext cx="3781736" cy="40452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Audio Recording 20 Oct 2020 at 11:21:32" descr="Audio Recording 20 Oct 2020 at 11:21:32">
            <a:hlinkClick r:id="" action="ppaction://media"/>
            <a:extLst>
              <a:ext uri="{FF2B5EF4-FFF2-40B4-BE49-F238E27FC236}">
                <a16:creationId xmlns:a16="http://schemas.microsoft.com/office/drawing/2014/main" id="{5D09FD4F-B979-5D4B-B2E9-D394DEC194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6982" y="-124250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43"/>
    </mc:Choice>
    <mc:Fallback xmlns="">
      <p:transition spd="slow" advTm="49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316" objId="3"/>
        <p14:stopEvt time="48588" objId="3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059FC01-AEE0-8741-B904-D8B11981929C}"/>
              </a:ext>
            </a:extLst>
          </p:cNvPr>
          <p:cNvSpPr txBox="1"/>
          <p:nvPr/>
        </p:nvSpPr>
        <p:spPr>
          <a:xfrm>
            <a:off x="1024186" y="2000816"/>
            <a:ext cx="5403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8CC29"/>
              </a:buClr>
              <a:buSzTx/>
              <a:buFontTx/>
              <a:buNone/>
              <a:tabLst/>
              <a:defRPr/>
            </a:pPr>
            <a:r>
              <a:rPr kumimoji="0" lang="de-DE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Important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29"/>
              </a:buClr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 submitting and validating their DOI form, experts need to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form by: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entering their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name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stating the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date of submission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1891" y="356167"/>
            <a:ext cx="10725978" cy="634455"/>
          </a:xfrm>
        </p:spPr>
        <p:txBody>
          <a:bodyPr/>
          <a:lstStyle/>
          <a:p>
            <a:r>
              <a:rPr lang="en-US" dirty="0"/>
              <a:t>Declaration of Interests using the </a:t>
            </a:r>
            <a:r>
              <a:rPr lang="en-US" dirty="0" err="1"/>
              <a:t>DOI</a:t>
            </a:r>
            <a:r>
              <a:rPr lang="en-US" dirty="0"/>
              <a:t> form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90049" y="1545825"/>
            <a:ext cx="5331195" cy="4468982"/>
            <a:chOff x="6690049" y="1872410"/>
            <a:chExt cx="5331195" cy="4468982"/>
          </a:xfrm>
        </p:grpSpPr>
        <p:grpSp>
          <p:nvGrpSpPr>
            <p:cNvPr id="9" name="Group 8"/>
            <p:cNvGrpSpPr/>
            <p:nvPr/>
          </p:nvGrpSpPr>
          <p:grpSpPr>
            <a:xfrm>
              <a:off x="6779895" y="1872410"/>
              <a:ext cx="5241349" cy="3472745"/>
              <a:chOff x="6446520" y="2827020"/>
              <a:chExt cx="5241349" cy="347274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6785" y="3024435"/>
                <a:ext cx="5012920" cy="3062297"/>
              </a:xfrm>
              <a:prstGeom prst="rect">
                <a:avLst/>
              </a:prstGeom>
            </p:spPr>
          </p:pic>
          <p:sp>
            <p:nvSpPr>
              <p:cNvPr id="3" name="Abgerundetes Rechteck 2">
                <a:extLst>
                  <a:ext uri="{FF2B5EF4-FFF2-40B4-BE49-F238E27FC236}">
                    <a16:creationId xmlns:a16="http://schemas.microsoft.com/office/drawing/2014/main" id="{033AA1F7-99EE-284C-AE69-5892D6AFB4CE}"/>
                  </a:ext>
                </a:extLst>
              </p:cNvPr>
              <p:cNvSpPr/>
              <p:nvPr/>
            </p:nvSpPr>
            <p:spPr>
              <a:xfrm>
                <a:off x="6446520" y="2827020"/>
                <a:ext cx="5241349" cy="3472745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690049" y="3686175"/>
              <a:ext cx="5331195" cy="2655217"/>
              <a:chOff x="6690049" y="3686175"/>
              <a:chExt cx="5331195" cy="265521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690049" y="5695061"/>
                <a:ext cx="5331195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8CC29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Same legal validity like normal (handwritten) dated signature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3" name="Straight Arrow Connector 12"/>
              <p:cNvCxnSpPr>
                <a:stCxn id="12" idx="0"/>
              </p:cNvCxnSpPr>
              <p:nvPr/>
            </p:nvCxnSpPr>
            <p:spPr>
              <a:xfrm flipV="1">
                <a:off x="9355647" y="3686175"/>
                <a:ext cx="1824187" cy="200888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2" idx="0"/>
              </p:cNvCxnSpPr>
              <p:nvPr/>
            </p:nvCxnSpPr>
            <p:spPr>
              <a:xfrm flipH="1" flipV="1">
                <a:off x="8869521" y="3686177"/>
                <a:ext cx="486126" cy="200888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606490" y="4840744"/>
            <a:ext cx="58214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29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DOI form should be sent to the Secretariat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same date of the declaration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the following e-mail address: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29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29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EU-OPERATIONS-EXPAMED@EC.EUROPA.EU</a:t>
            </a:r>
          </a:p>
        </p:txBody>
      </p:sp>
      <p:pic>
        <p:nvPicPr>
          <p:cNvPr id="5" name="Audio Recording 20 Oct 2020 at 11:22:54" descr="Audio Recording 20 Oct 2020 at 11:22:54">
            <a:hlinkClick r:id="" action="ppaction://media"/>
            <a:extLst>
              <a:ext uri="{FF2B5EF4-FFF2-40B4-BE49-F238E27FC236}">
                <a16:creationId xmlns:a16="http://schemas.microsoft.com/office/drawing/2014/main" id="{80C38B83-F9C3-3D48-81B0-038A059A763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-104979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6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90"/>
    </mc:Choice>
    <mc:Fallback xmlns="">
      <p:transition spd="slow" advTm="42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1" objId="5"/>
        <p14:stopEvt time="39772" objId="5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-422787" y="4330988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-422787" y="5088529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-422787" y="5863311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233272" y="466334"/>
            <a:ext cx="616790" cy="5935879"/>
            <a:chOff x="1233272" y="466343"/>
            <a:chExt cx="616790" cy="5935879"/>
          </a:xfrm>
          <a:solidFill>
            <a:srgbClr val="002060"/>
          </a:solidFill>
        </p:grpSpPr>
        <p:sp>
          <p:nvSpPr>
            <p:cNvPr id="12" name="Oval 11"/>
            <p:cNvSpPr/>
            <p:nvPr/>
          </p:nvSpPr>
          <p:spPr>
            <a:xfrm>
              <a:off x="1254640" y="46634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254640" y="123130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265272" y="1996261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233272" y="2759408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233272" y="3524367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43904" y="4289326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233272" y="5052473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243904" y="581743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4"/>
          <p:cNvSpPr txBox="1">
            <a:spLocks/>
          </p:cNvSpPr>
          <p:nvPr/>
        </p:nvSpPr>
        <p:spPr>
          <a:xfrm>
            <a:off x="2025500" y="5125585"/>
            <a:ext cx="7089003" cy="492453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50" dirty="0">
                <a:solidFill>
                  <a:schemeClr val="bg2">
                    <a:lumMod val="10000"/>
                  </a:schemeClr>
                </a:solidFill>
              </a:rPr>
              <a:t>Assessment of experts' </a:t>
            </a:r>
            <a:r>
              <a:rPr lang="en-US" sz="2250" dirty="0" err="1">
                <a:solidFill>
                  <a:schemeClr val="bg2">
                    <a:lumMod val="10000"/>
                  </a:schemeClr>
                </a:solidFill>
              </a:rPr>
              <a:t>DOI</a:t>
            </a:r>
            <a:r>
              <a:rPr lang="en-US" sz="2250" dirty="0">
                <a:solidFill>
                  <a:schemeClr val="bg2">
                    <a:lumMod val="10000"/>
                  </a:schemeClr>
                </a:solidFill>
              </a:rPr>
              <a:t> and possible restrictions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Legal basis – Experts’ obligations</a:t>
            </a:r>
            <a:endParaRPr lang="en-GB" sz="1800" strike="sngStrike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Direct interests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Definition of a medical device company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14313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Types of interests to be declared</a:t>
            </a:r>
            <a:endParaRPr lang="en-GB" sz="1800" b="1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Indirect interests</a:t>
            </a:r>
            <a:endParaRPr lang="en-GB" sz="18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025501" y="4356205"/>
            <a:ext cx="9989290" cy="48234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Declaration of interests using the </a:t>
            </a:r>
            <a:r>
              <a:rPr lang="en-US" sz="1800" dirty="0" err="1"/>
              <a:t>DOI</a:t>
            </a:r>
            <a:r>
              <a:rPr lang="en-US" sz="1800" dirty="0"/>
              <a:t> form</a:t>
            </a:r>
            <a:endParaRPr lang="en-GB" sz="18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025501" y="5881921"/>
            <a:ext cx="5204639" cy="456233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Key messages</a:t>
            </a:r>
            <a:endParaRPr lang="en-GB" sz="1800" dirty="0"/>
          </a:p>
        </p:txBody>
      </p:sp>
      <p:pic>
        <p:nvPicPr>
          <p:cNvPr id="2" name="Audio Recording 20 Oct 2020 at 11:23:16" descr="Audio Recording 20 Oct 2020 at 11:23:16">
            <a:hlinkClick r:id="" action="ppaction://media"/>
            <a:extLst>
              <a:ext uri="{FF2B5EF4-FFF2-40B4-BE49-F238E27FC236}">
                <a16:creationId xmlns:a16="http://schemas.microsoft.com/office/drawing/2014/main" id="{7686C4FF-8304-1E43-A5E4-1879C3E2FF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18792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329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6"/>
    </mc:Choice>
    <mc:Fallback xmlns="">
      <p:transition spd="slow" advTm="10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0" objId="2"/>
        <p14:stopEvt time="9237" objId="2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85795" y="1726517"/>
            <a:ext cx="9820411" cy="409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Secretariat will restrict the involvement of experts in activities of the panels based on 3 factors:</a:t>
            </a:r>
            <a:endParaRPr lang="en-GB" sz="2000" dirty="0"/>
          </a:p>
          <a:p>
            <a:pPr marL="800100" lvl="1" indent="-342900" algn="just">
              <a:lnSpc>
                <a:spcPct val="120000"/>
              </a:lnSpc>
              <a:spcBef>
                <a:spcPts val="1200"/>
              </a:spcBef>
              <a:buClr>
                <a:schemeClr val="accent6"/>
              </a:buClr>
              <a:buFont typeface="Wingdings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the interest declared</a:t>
            </a: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buClr>
                <a:schemeClr val="accent6"/>
              </a:buClr>
              <a:buFont typeface="Wingdings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since the interest occurred in relation to the date of the signed DOI form: </a:t>
            </a:r>
          </a:p>
          <a:p>
            <a:pPr marL="1714500" lvl="3" indent="-342900">
              <a:lnSpc>
                <a:spcPct val="120000"/>
              </a:lnSpc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interest</a:t>
            </a:r>
          </a:p>
          <a:p>
            <a:pPr marL="1714500" lvl="3" indent="-342900">
              <a:lnSpc>
                <a:spcPct val="120000"/>
              </a:lnSpc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ny time </a:t>
            </a:r>
            <a:r>
              <a:rPr lang="en-GB" sz="2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past (for employment in executive or lead role)</a:t>
            </a:r>
          </a:p>
          <a:p>
            <a:pPr marL="1714500" lvl="3" indent="-342900">
              <a:lnSpc>
                <a:spcPct val="120000"/>
              </a:lnSpc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last 3 years (for all other interests)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Clr>
                <a:schemeClr val="accent6"/>
              </a:buClr>
              <a:buFont typeface="Wingdings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the expert in the panel: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rapporteur, co-rapporteur, reviewing member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995266" y="300187"/>
            <a:ext cx="11196734" cy="66247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/>
              <a:t>Assessment of experts' </a:t>
            </a:r>
            <a:r>
              <a:rPr lang="en-US" sz="3700" dirty="0" err="1"/>
              <a:t>DOI</a:t>
            </a:r>
            <a:r>
              <a:rPr lang="en-US" sz="3700" dirty="0"/>
              <a:t> and possible restrictions</a:t>
            </a:r>
            <a:endParaRPr lang="es-ES" sz="3700" dirty="0"/>
          </a:p>
        </p:txBody>
      </p:sp>
      <p:pic>
        <p:nvPicPr>
          <p:cNvPr id="2" name="Audio Recording 20 Oct 2020 at 11:24:49" descr="Audio Recording 20 Oct 2020 at 11:24:49">
            <a:hlinkClick r:id="" action="ppaction://media"/>
            <a:extLst>
              <a:ext uri="{FF2B5EF4-FFF2-40B4-BE49-F238E27FC236}">
                <a16:creationId xmlns:a16="http://schemas.microsoft.com/office/drawing/2014/main" id="{C14E4748-4993-5642-BFDC-32CA5C794F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0833" y="-127647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6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09"/>
    </mc:Choice>
    <mc:Fallback xmlns="">
      <p:transition spd="slow" advTm="52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7" objId="2"/>
        <p14:stopEvt time="51105" objId="2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95266" y="291261"/>
            <a:ext cx="11196734" cy="662473"/>
          </a:xfrm>
        </p:spPr>
        <p:txBody>
          <a:bodyPr/>
          <a:lstStyle/>
          <a:p>
            <a:r>
              <a:rPr lang="en-US" sz="3700" dirty="0"/>
              <a:t>Assessment of experts’ DOI and possible restrictions</a:t>
            </a:r>
            <a:endParaRPr lang="es-ES" sz="3700" dirty="0"/>
          </a:p>
        </p:txBody>
      </p:sp>
      <p:sp>
        <p:nvSpPr>
          <p:cNvPr id="15" name="Rectangle 22"/>
          <p:cNvSpPr/>
          <p:nvPr/>
        </p:nvSpPr>
        <p:spPr>
          <a:xfrm>
            <a:off x="572532" y="6374598"/>
            <a:ext cx="4359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latin typeface="Arial"/>
                <a:cs typeface="Arial"/>
              </a:rPr>
              <a:t>* based on the Commission </a:t>
            </a:r>
            <a:r>
              <a:rPr lang="en-US" sz="1400" i="1" dirty="0" err="1">
                <a:latin typeface="Arial"/>
                <a:cs typeface="Arial"/>
              </a:rPr>
              <a:t>CoI</a:t>
            </a:r>
            <a:r>
              <a:rPr lang="en-US" sz="1400" i="1" dirty="0">
                <a:latin typeface="Arial"/>
                <a:cs typeface="Arial"/>
              </a:rPr>
              <a:t> management policy</a:t>
            </a:r>
            <a:endParaRPr lang="en-GB" sz="1400" i="1" dirty="0"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24212" y="2319729"/>
            <a:ext cx="5738055" cy="1681171"/>
            <a:chOff x="6324212" y="2319729"/>
            <a:chExt cx="5738055" cy="1681171"/>
          </a:xfrm>
        </p:grpSpPr>
        <p:sp>
          <p:nvSpPr>
            <p:cNvPr id="9" name="Rounded Rectangle 16"/>
            <p:cNvSpPr/>
            <p:nvPr/>
          </p:nvSpPr>
          <p:spPr>
            <a:xfrm>
              <a:off x="7003628" y="2319729"/>
              <a:ext cx="2891656" cy="432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  <a:latin typeface="Arial"/>
                  <a:cs typeface="Arial"/>
                </a:rPr>
                <a:t>Chair / Vice-Chair</a:t>
              </a:r>
            </a:p>
          </p:txBody>
        </p:sp>
        <p:sp>
          <p:nvSpPr>
            <p:cNvPr id="10" name="Rounded Rectangle 17"/>
            <p:cNvSpPr/>
            <p:nvPr/>
          </p:nvSpPr>
          <p:spPr>
            <a:xfrm>
              <a:off x="7003627" y="2879143"/>
              <a:ext cx="2891656" cy="41048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  <a:latin typeface="Arial"/>
                  <a:cs typeface="Arial"/>
                </a:rPr>
                <a:t>Rapporteur / Co-rapporteur</a:t>
              </a:r>
            </a:p>
          </p:txBody>
        </p:sp>
        <p:sp>
          <p:nvSpPr>
            <p:cNvPr id="11" name="Rounded Rectangle 18"/>
            <p:cNvSpPr/>
            <p:nvPr/>
          </p:nvSpPr>
          <p:spPr>
            <a:xfrm>
              <a:off x="7003627" y="3427099"/>
              <a:ext cx="2891656" cy="52766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  <a:latin typeface="Arial"/>
                  <a:cs typeface="Arial"/>
                </a:rPr>
                <a:t>Reviewing member</a:t>
              </a:r>
            </a:p>
          </p:txBody>
        </p:sp>
        <p:cxnSp>
          <p:nvCxnSpPr>
            <p:cNvPr id="18" name="Straight Arrow Connector 25"/>
            <p:cNvCxnSpPr>
              <a:cxnSpLocks/>
              <a:stCxn id="64" idx="3"/>
              <a:endCxn id="10" idx="1"/>
            </p:cNvCxnSpPr>
            <p:nvPr/>
          </p:nvCxnSpPr>
          <p:spPr>
            <a:xfrm>
              <a:off x="6324212" y="3082962"/>
              <a:ext cx="679415" cy="1422"/>
            </a:xfrm>
            <a:prstGeom prst="straightConnector1">
              <a:avLst/>
            </a:prstGeom>
            <a:ln w="38100">
              <a:solidFill>
                <a:srgbClr val="E6BE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26"/>
            <p:cNvCxnSpPr>
              <a:cxnSpLocks/>
              <a:stCxn id="64" idx="3"/>
              <a:endCxn id="9" idx="1"/>
            </p:cNvCxnSpPr>
            <p:nvPr/>
          </p:nvCxnSpPr>
          <p:spPr>
            <a:xfrm flipV="1">
              <a:off x="6324212" y="2535729"/>
              <a:ext cx="679416" cy="547233"/>
            </a:xfrm>
            <a:prstGeom prst="straightConnector1">
              <a:avLst/>
            </a:prstGeom>
            <a:ln w="38100">
              <a:solidFill>
                <a:srgbClr val="E6BE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27"/>
            <p:cNvCxnSpPr>
              <a:endCxn id="11" idx="1"/>
            </p:cNvCxnSpPr>
            <p:nvPr/>
          </p:nvCxnSpPr>
          <p:spPr>
            <a:xfrm>
              <a:off x="6330818" y="3082282"/>
              <a:ext cx="672809" cy="608649"/>
            </a:xfrm>
            <a:prstGeom prst="straightConnector1">
              <a:avLst/>
            </a:prstGeom>
            <a:ln w="38100">
              <a:solidFill>
                <a:srgbClr val="E6BE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CuadroTexto 78"/>
            <p:cNvSpPr txBox="1"/>
            <p:nvPr/>
          </p:nvSpPr>
          <p:spPr>
            <a:xfrm>
              <a:off x="9944800" y="2906011"/>
              <a:ext cx="2117467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400" indent="-140400">
                <a:spcBef>
                  <a:spcPts val="600"/>
                </a:spcBef>
                <a:buClr>
                  <a:schemeClr val="accent5"/>
                </a:buClr>
                <a:buFont typeface="Arial"/>
                <a:buChar char="•"/>
              </a:pPr>
              <a:r>
                <a:rPr lang="es-ES" sz="1400" noProof="0" dirty="0" err="1"/>
                <a:t>For</a:t>
              </a:r>
              <a:r>
                <a:rPr lang="es-ES" sz="1400" noProof="0" dirty="0"/>
                <a:t> a </a:t>
              </a:r>
              <a:r>
                <a:rPr lang="es-ES" sz="1400" noProof="0" dirty="0" err="1"/>
                <a:t>specific</a:t>
              </a:r>
              <a:r>
                <a:rPr lang="es-ES" sz="1400" noProof="0" dirty="0"/>
                <a:t> medical </a:t>
              </a:r>
              <a:r>
                <a:rPr lang="es-ES" sz="1400" dirty="0" err="1"/>
                <a:t>device</a:t>
              </a:r>
              <a:r>
                <a:rPr lang="es-ES" sz="1400" dirty="0"/>
                <a:t> of a </a:t>
              </a:r>
              <a:r>
                <a:rPr lang="es-ES" sz="1400" dirty="0" err="1"/>
                <a:t>company</a:t>
              </a:r>
              <a:endParaRPr lang="es-ES" sz="1400" noProof="0" dirty="0"/>
            </a:p>
            <a:p>
              <a:pPr marL="176400" indent="-140400">
                <a:spcBef>
                  <a:spcPts val="600"/>
                </a:spcBef>
                <a:buClr>
                  <a:schemeClr val="accent5"/>
                </a:buClr>
                <a:buFont typeface="Arial"/>
                <a:buChar char="•"/>
              </a:pPr>
              <a:r>
                <a:rPr lang="es-ES" sz="1400" dirty="0" err="1"/>
                <a:t>For</a:t>
              </a:r>
              <a:r>
                <a:rPr lang="es-ES" sz="1400" dirty="0"/>
                <a:t> </a:t>
              </a:r>
              <a:r>
                <a:rPr lang="es-ES" sz="1400" dirty="0" err="1"/>
                <a:t>any</a:t>
              </a:r>
              <a:r>
                <a:rPr lang="es-ES" sz="1400" dirty="0"/>
                <a:t> medical </a:t>
              </a:r>
              <a:r>
                <a:rPr lang="es-ES" sz="1400" dirty="0" err="1"/>
                <a:t>device</a:t>
              </a:r>
              <a:r>
                <a:rPr lang="es-ES" sz="1400" dirty="0"/>
                <a:t> of a </a:t>
              </a:r>
              <a:r>
                <a:rPr lang="es-ES" sz="1400" dirty="0" err="1"/>
                <a:t>company</a:t>
              </a:r>
              <a:endParaRPr lang="es-ES" sz="1400" dirty="0"/>
            </a:p>
          </p:txBody>
        </p:sp>
        <p:sp>
          <p:nvSpPr>
            <p:cNvPr id="122" name="Cerrar corchete 121"/>
            <p:cNvSpPr/>
            <p:nvPr/>
          </p:nvSpPr>
          <p:spPr>
            <a:xfrm>
              <a:off x="9892070" y="2812900"/>
              <a:ext cx="105460" cy="1188000"/>
            </a:xfrm>
            <a:prstGeom prst="rightBracket">
              <a:avLst/>
            </a:prstGeom>
            <a:noFill/>
            <a:ln w="28575" cmpd="sng">
              <a:solidFill>
                <a:srgbClr val="D3AD2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21656" y="1520642"/>
            <a:ext cx="3309162" cy="3554146"/>
            <a:chOff x="3021656" y="1520642"/>
            <a:chExt cx="3309162" cy="3554146"/>
          </a:xfrm>
        </p:grpSpPr>
        <p:sp>
          <p:nvSpPr>
            <p:cNvPr id="7" name="Rounded Rectangle 14"/>
            <p:cNvSpPr/>
            <p:nvPr/>
          </p:nvSpPr>
          <p:spPr>
            <a:xfrm>
              <a:off x="3983158" y="1520642"/>
              <a:ext cx="2341054" cy="451887"/>
            </a:xfrm>
            <a:prstGeom prst="roundRect">
              <a:avLst/>
            </a:prstGeom>
            <a:solidFill>
              <a:srgbClr val="1AAA79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Fully allowed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8" name="Rounded Rectangle 15"/>
            <p:cNvSpPr/>
            <p:nvPr/>
          </p:nvSpPr>
          <p:spPr>
            <a:xfrm>
              <a:off x="3989764" y="4315124"/>
              <a:ext cx="2341054" cy="451887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Excluded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12" name="Straight Arrow Connector 19"/>
            <p:cNvCxnSpPr>
              <a:cxnSpLocks/>
            </p:cNvCxnSpPr>
            <p:nvPr/>
          </p:nvCxnSpPr>
          <p:spPr>
            <a:xfrm flipV="1">
              <a:off x="3021656" y="3121065"/>
              <a:ext cx="964711" cy="1"/>
            </a:xfrm>
            <a:prstGeom prst="straightConnector1">
              <a:avLst/>
            </a:prstGeom>
            <a:ln w="38100">
              <a:solidFill>
                <a:srgbClr val="2F37B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20"/>
            <p:cNvCxnSpPr>
              <a:cxnSpLocks/>
              <a:stCxn id="22" idx="3"/>
              <a:endCxn id="7" idx="1"/>
            </p:cNvCxnSpPr>
            <p:nvPr/>
          </p:nvCxnSpPr>
          <p:spPr>
            <a:xfrm flipV="1">
              <a:off x="3149300" y="1746586"/>
              <a:ext cx="833858" cy="1388362"/>
            </a:xfrm>
            <a:prstGeom prst="straightConnector1">
              <a:avLst/>
            </a:prstGeom>
            <a:ln w="38100">
              <a:solidFill>
                <a:srgbClr val="2F37B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24"/>
            <p:cNvCxnSpPr>
              <a:cxnSpLocks/>
              <a:stCxn id="22" idx="3"/>
              <a:endCxn id="8" idx="1"/>
            </p:cNvCxnSpPr>
            <p:nvPr/>
          </p:nvCxnSpPr>
          <p:spPr>
            <a:xfrm>
              <a:off x="3149300" y="3134948"/>
              <a:ext cx="840464" cy="1406120"/>
            </a:xfrm>
            <a:prstGeom prst="straightConnector1">
              <a:avLst/>
            </a:prstGeom>
            <a:ln w="38100">
              <a:solidFill>
                <a:srgbClr val="2F37B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8"/>
            <p:cNvSpPr txBox="1"/>
            <p:nvPr/>
          </p:nvSpPr>
          <p:spPr>
            <a:xfrm>
              <a:off x="4432761" y="4767011"/>
              <a:ext cx="1441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(MDR Art. 107)</a:t>
              </a:r>
              <a:endParaRPr lang="en-GB" sz="1400" b="1" dirty="0">
                <a:latin typeface="Arial"/>
                <a:cs typeface="Arial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983158" y="2663655"/>
              <a:ext cx="2341054" cy="838613"/>
            </a:xfrm>
            <a:prstGeom prst="roundRect">
              <a:avLst/>
            </a:prstGeom>
            <a:solidFill>
              <a:srgbClr val="D3AD21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Possible restrictions to role of the expert in the panel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090" y="2776557"/>
            <a:ext cx="3084210" cy="2663561"/>
            <a:chOff x="162843" y="2719642"/>
            <a:chExt cx="3084210" cy="2663561"/>
          </a:xfrm>
        </p:grpSpPr>
        <p:sp>
          <p:nvSpPr>
            <p:cNvPr id="22" name="Rounded Rectangle 12"/>
            <p:cNvSpPr/>
            <p:nvPr/>
          </p:nvSpPr>
          <p:spPr>
            <a:xfrm>
              <a:off x="1763981" y="2719642"/>
              <a:ext cx="1483072" cy="716781"/>
            </a:xfrm>
            <a:prstGeom prst="roundRect">
              <a:avLst/>
            </a:prstGeom>
            <a:solidFill>
              <a:srgbClr val="2F38B9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COM assessment*</a:t>
              </a:r>
            </a:p>
          </p:txBody>
        </p: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2505517" y="3436423"/>
              <a:ext cx="2914" cy="448335"/>
            </a:xfrm>
            <a:prstGeom prst="line">
              <a:avLst/>
            </a:prstGeom>
            <a:ln w="19050">
              <a:solidFill>
                <a:srgbClr val="2F37B9"/>
              </a:solidFill>
              <a:prstDash val="sysDash"/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ounded Rectangle 11"/>
            <p:cNvSpPr/>
            <p:nvPr/>
          </p:nvSpPr>
          <p:spPr>
            <a:xfrm>
              <a:off x="162843" y="2767596"/>
              <a:ext cx="1136845" cy="544685"/>
            </a:xfrm>
            <a:prstGeom prst="roundRect">
              <a:avLst/>
            </a:prstGeom>
            <a:solidFill>
              <a:srgbClr val="57AA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Arial"/>
                  <a:cs typeface="Arial"/>
                </a:rPr>
                <a:t>DOI</a:t>
              </a:r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 form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Arrow Connector 23"/>
            <p:cNvCxnSpPr>
              <a:cxnSpLocks/>
            </p:cNvCxnSpPr>
            <p:nvPr/>
          </p:nvCxnSpPr>
          <p:spPr>
            <a:xfrm>
              <a:off x="1310446" y="3039939"/>
              <a:ext cx="454353" cy="0"/>
            </a:xfrm>
            <a:prstGeom prst="straightConnector1">
              <a:avLst/>
            </a:prstGeom>
            <a:ln w="38100">
              <a:solidFill>
                <a:srgbClr val="57AAC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Dokument 1">
              <a:extLst>
                <a:ext uri="{FF2B5EF4-FFF2-40B4-BE49-F238E27FC236}">
                  <a16:creationId xmlns:a16="http://schemas.microsoft.com/office/drawing/2014/main" id="{2BB31207-42A4-4040-B5FC-B634AB7B7C6E}"/>
                </a:ext>
              </a:extLst>
            </p:cNvPr>
            <p:cNvSpPr/>
            <p:nvPr/>
          </p:nvSpPr>
          <p:spPr>
            <a:xfrm>
              <a:off x="1754041" y="3898162"/>
              <a:ext cx="1466844" cy="1485041"/>
            </a:xfrm>
            <a:prstGeom prst="flowChartDocumen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Commission</a:t>
              </a:r>
              <a:br>
                <a:rPr lang="en-GB" dirty="0">
                  <a:solidFill>
                    <a:schemeClr val="tx1"/>
                  </a:solidFill>
                </a:rPr>
              </a:br>
              <a:r>
                <a:rPr lang="en-GB" dirty="0">
                  <a:solidFill>
                    <a:schemeClr val="tx1"/>
                  </a:solidFill>
                </a:rPr>
                <a:t>COI policy </a:t>
              </a:r>
              <a:br>
                <a:rPr lang="en-GB" dirty="0">
                  <a:solidFill>
                    <a:schemeClr val="tx1"/>
                  </a:solidFill>
                </a:rPr>
              </a:br>
              <a:r>
                <a:rPr lang="en-GB" dirty="0">
                  <a:solidFill>
                    <a:schemeClr val="tx1"/>
                  </a:solidFill>
                </a:rPr>
                <a:t>document</a:t>
              </a:r>
            </a:p>
          </p:txBody>
        </p:sp>
      </p:grpSp>
      <p:pic>
        <p:nvPicPr>
          <p:cNvPr id="4" name="Audio Recording 20 Oct 2020 at 11:34:11" descr="Audio Recording 20 Oct 2020 at 11:34:11">
            <a:hlinkClick r:id="" action="ppaction://media"/>
            <a:extLst>
              <a:ext uri="{FF2B5EF4-FFF2-40B4-BE49-F238E27FC236}">
                <a16:creationId xmlns:a16="http://schemas.microsoft.com/office/drawing/2014/main" id="{BC4F348D-6175-9640-9619-B815C684C5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0833" y="-1212665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3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1" objId="4"/>
        <p14:stopEvt time="68176" objId="4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-422787" y="4330988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-422787" y="5088529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-422787" y="5863311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233272" y="466334"/>
            <a:ext cx="616790" cy="5935879"/>
            <a:chOff x="1233272" y="466343"/>
            <a:chExt cx="616790" cy="5935879"/>
          </a:xfrm>
          <a:solidFill>
            <a:srgbClr val="002060"/>
          </a:solidFill>
        </p:grpSpPr>
        <p:sp>
          <p:nvSpPr>
            <p:cNvPr id="12" name="Oval 11"/>
            <p:cNvSpPr/>
            <p:nvPr/>
          </p:nvSpPr>
          <p:spPr>
            <a:xfrm>
              <a:off x="1254640" y="46634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254640" y="123130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265272" y="1996261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233272" y="2759408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233272" y="3524367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43904" y="4289326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233272" y="505247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243904" y="5817432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4"/>
          <p:cNvSpPr txBox="1">
            <a:spLocks/>
          </p:cNvSpPr>
          <p:nvPr/>
        </p:nvSpPr>
        <p:spPr>
          <a:xfrm>
            <a:off x="2025500" y="5125585"/>
            <a:ext cx="7089003" cy="492453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Assessment of experts' </a:t>
            </a:r>
            <a:r>
              <a:rPr lang="en-US" sz="1800" dirty="0" err="1"/>
              <a:t>DOI</a:t>
            </a:r>
            <a:r>
              <a:rPr lang="en-US" sz="1800" dirty="0"/>
              <a:t> and possible restrictions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Legal basis – Experts’ obligations</a:t>
            </a:r>
            <a:endParaRPr lang="en-GB" sz="1800" strike="sngStrike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Direct interests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Definition of a medical device company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14313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Types of interests to be declared</a:t>
            </a:r>
            <a:endParaRPr lang="en-GB" sz="1800" b="1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Indirect interests</a:t>
            </a:r>
            <a:endParaRPr lang="en-GB" sz="18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025501" y="4356205"/>
            <a:ext cx="9989290" cy="48234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Declaration of interests using the </a:t>
            </a:r>
            <a:r>
              <a:rPr lang="en-US" sz="1800" dirty="0" err="1"/>
              <a:t>DOI</a:t>
            </a:r>
            <a:r>
              <a:rPr lang="en-US" sz="1800" dirty="0"/>
              <a:t> form</a:t>
            </a:r>
            <a:endParaRPr lang="en-GB" sz="18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025501" y="5881921"/>
            <a:ext cx="5204639" cy="456233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Key messages</a:t>
            </a:r>
            <a:endParaRPr lang="en-GB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Audio Recording 20 Oct 2020 at 11:27:34" descr="Audio Recording 20 Oct 2020 at 11:27:34">
            <a:hlinkClick r:id="" action="ppaction://media"/>
            <a:extLst>
              <a:ext uri="{FF2B5EF4-FFF2-40B4-BE49-F238E27FC236}">
                <a16:creationId xmlns:a16="http://schemas.microsoft.com/office/drawing/2014/main" id="{2EE9519B-07C2-9B4F-86D2-29D57E67C1B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16585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5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3"/>
    </mc:Choice>
    <mc:Fallback xmlns="">
      <p:transition spd="slow" advTm="8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7" objId="2"/>
        <p14:stopEvt time="7484" objId="2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1949086"/>
            <a:ext cx="4340252" cy="289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35" y="390650"/>
            <a:ext cx="10725978" cy="596355"/>
          </a:xfrm>
        </p:spPr>
        <p:txBody>
          <a:bodyPr/>
          <a:lstStyle/>
          <a:p>
            <a:r>
              <a:rPr lang="en-GB" dirty="0"/>
              <a:t>Key messages for experts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1" y="1812550"/>
            <a:ext cx="67866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Declaring interests is a </a:t>
            </a:r>
            <a:r>
              <a:rPr lang="en-US" sz="2000" b="1" dirty="0"/>
              <a:t>legal obligation. 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The Commission </a:t>
            </a:r>
            <a:r>
              <a:rPr lang="en-US" sz="2000" b="1" dirty="0"/>
              <a:t>trusts</a:t>
            </a:r>
            <a:r>
              <a:rPr lang="en-US" sz="2000" dirty="0"/>
              <a:t> that experts make complete and accurate declarations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</a:rPr>
              <a:t>Please be on the safe side: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/>
              <a:t>it is better to </a:t>
            </a:r>
            <a:r>
              <a:rPr lang="en-US" sz="2000" b="1" dirty="0"/>
              <a:t>over-report</a:t>
            </a:r>
            <a:r>
              <a:rPr lang="en-US" sz="2000" dirty="0"/>
              <a:t> interests than to </a:t>
            </a:r>
            <a:br>
              <a:rPr lang="en-US" sz="2000" dirty="0"/>
            </a:br>
            <a:r>
              <a:rPr lang="en-US" sz="2000" dirty="0"/>
              <a:t>under-report. </a:t>
            </a:r>
            <a:br>
              <a:rPr lang="en-US" sz="2000" dirty="0"/>
            </a:br>
            <a:r>
              <a:rPr lang="en-US" sz="2000" i="1" dirty="0">
                <a:solidFill>
                  <a:srgbClr val="0070C0"/>
                </a:solidFill>
              </a:rPr>
              <a:t>In case of breach of trust the Commission reserves the right to take appropriate measures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Declaring an </a:t>
            </a:r>
            <a:r>
              <a:rPr lang="en-US" sz="2000" b="1" dirty="0"/>
              <a:t>interest does not necessarily mean exclusion </a:t>
            </a:r>
            <a:r>
              <a:rPr lang="en-US" sz="2000" dirty="0"/>
              <a:t>from expert panel work</a:t>
            </a: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b="1" dirty="0"/>
              <a:t>If there are unclear points in the DOI instructions</a:t>
            </a:r>
            <a:r>
              <a:rPr lang="en-US" sz="2000" dirty="0"/>
              <a:t>: raise it with your Chair for discussion within the Coordination Committee and Secretariat</a:t>
            </a:r>
          </a:p>
        </p:txBody>
      </p:sp>
      <p:pic>
        <p:nvPicPr>
          <p:cNvPr id="4" name="Audio Recording 20 Oct 2020 at 11:35:31" descr="Audio Recording 20 Oct 2020 at 11:35:31">
            <a:hlinkClick r:id="" action="ppaction://media"/>
            <a:extLst>
              <a:ext uri="{FF2B5EF4-FFF2-40B4-BE49-F238E27FC236}">
                <a16:creationId xmlns:a16="http://schemas.microsoft.com/office/drawing/2014/main" id="{DB23A442-B975-3540-ABB9-7EC693411D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-116512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3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70"/>
    </mc:Choice>
    <mc:Fallback xmlns="">
      <p:transition spd="slow" advTm="57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33" objId="4"/>
        <p14:stopEvt time="55981" objId="4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5688" y="379117"/>
            <a:ext cx="11268903" cy="596355"/>
          </a:xfrm>
        </p:spPr>
        <p:txBody>
          <a:bodyPr/>
          <a:lstStyle/>
          <a:p>
            <a:r>
              <a:rPr lang="en-GB" dirty="0"/>
              <a:t>3 key documents regarding the conflicts of interests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EE9163B-16C2-474F-AF47-56B2B158A8E6}"/>
              </a:ext>
            </a:extLst>
          </p:cNvPr>
          <p:cNvSpPr txBox="1"/>
          <p:nvPr/>
        </p:nvSpPr>
        <p:spPr>
          <a:xfrm>
            <a:off x="628957" y="1436857"/>
            <a:ext cx="345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8CC29"/>
              </a:buClr>
            </a:pPr>
            <a:r>
              <a:rPr lang="en-GB" sz="2400" dirty="0">
                <a:solidFill>
                  <a:srgbClr val="0070C0"/>
                </a:solidFill>
              </a:rPr>
              <a:t>Commission policy of handling COI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FA700C-9EB5-F843-AAB3-8FC8278F4140}"/>
              </a:ext>
            </a:extLst>
          </p:cNvPr>
          <p:cNvSpPr txBox="1"/>
          <p:nvPr/>
        </p:nvSpPr>
        <p:spPr>
          <a:xfrm>
            <a:off x="4275172" y="1436857"/>
            <a:ext cx="4257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F8CC29"/>
              </a:buClr>
            </a:pPr>
            <a:r>
              <a:rPr lang="en-GB" sz="2400" dirty="0">
                <a:solidFill>
                  <a:srgbClr val="0070C0"/>
                </a:solidFill>
              </a:rPr>
              <a:t>Call for expression of interest: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Guidance for experts on DOI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CF9482F-0EDA-6F43-9C2E-4737F195B98C}"/>
              </a:ext>
            </a:extLst>
          </p:cNvPr>
          <p:cNvSpPr txBox="1"/>
          <p:nvPr/>
        </p:nvSpPr>
        <p:spPr>
          <a:xfrm>
            <a:off x="9585204" y="1621523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F8CC29"/>
              </a:buClr>
            </a:pPr>
            <a:r>
              <a:rPr lang="en-GB" sz="2400" dirty="0">
                <a:solidFill>
                  <a:srgbClr val="0070C0"/>
                </a:solidFill>
              </a:rPr>
              <a:t>DOI form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2790" t="20183" r="33532" b="11911"/>
          <a:stretch/>
        </p:blipFill>
        <p:spPr>
          <a:xfrm>
            <a:off x="985688" y="2573727"/>
            <a:ext cx="2744877" cy="3113238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180" y="2573727"/>
            <a:ext cx="2916372" cy="31132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6038" t="14998" r="39264" b="7592"/>
          <a:stretch/>
        </p:blipFill>
        <p:spPr>
          <a:xfrm>
            <a:off x="9056167" y="2568071"/>
            <a:ext cx="2489877" cy="312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Audio Recording 20 Oct 2020 at 11:28:56" descr="Audio Recording 20 Oct 2020 at 11:28:56">
            <a:hlinkClick r:id="" action="ppaction://media"/>
            <a:extLst>
              <a:ext uri="{FF2B5EF4-FFF2-40B4-BE49-F238E27FC236}">
                <a16:creationId xmlns:a16="http://schemas.microsoft.com/office/drawing/2014/main" id="{1AC7A431-7F76-4E42-AE2D-EC440D5F62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07339" y="-121348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9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6"/>
    </mc:Choice>
    <mc:Fallback xmlns="">
      <p:transition spd="slow" advTm="19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2" objId="5"/>
        <p14:stopEvt time="16435" objId="5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3917" y="1691160"/>
            <a:ext cx="110613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Regulation (EU) 2017/745 </a:t>
            </a:r>
            <a:r>
              <a:rPr lang="en-GB" sz="2000" dirty="0"/>
              <a:t>on medical devices (Art. 107)</a:t>
            </a:r>
            <a:endParaRPr lang="en-US" sz="2000" b="1" dirty="0">
              <a:latin typeface="+mj-lt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j-lt"/>
              </a:rPr>
              <a:t>European Commission policy </a:t>
            </a:r>
            <a:r>
              <a:rPr lang="en-US" sz="2000" dirty="0">
                <a:latin typeface="+mj-lt"/>
              </a:rPr>
              <a:t>on the management of competing interests of members of the expert panels on medical devices and </a:t>
            </a:r>
            <a:r>
              <a:rPr lang="en-US" sz="2000" i="1" dirty="0">
                <a:latin typeface="+mj-lt"/>
              </a:rPr>
              <a:t>in vitro </a:t>
            </a:r>
            <a:r>
              <a:rPr lang="en-US" sz="2000" dirty="0">
                <a:latin typeface="+mj-lt"/>
              </a:rPr>
              <a:t>diagnostic medical devices</a:t>
            </a: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j-lt"/>
              </a:rPr>
              <a:t>Procedural guidance </a:t>
            </a:r>
            <a:r>
              <a:rPr lang="en-US" sz="2000" dirty="0">
                <a:latin typeface="+mj-lt"/>
              </a:rPr>
              <a:t>on inclusion of declared interests in the European Commission's electronic declaration of interests form for the expert panels on medical devices and </a:t>
            </a:r>
            <a:r>
              <a:rPr lang="en-US" sz="2000" i="1" dirty="0">
                <a:latin typeface="+mj-lt"/>
              </a:rPr>
              <a:t>in vitro </a:t>
            </a:r>
            <a:r>
              <a:rPr lang="en-US" sz="2000" dirty="0">
                <a:latin typeface="+mj-lt"/>
              </a:rPr>
              <a:t>diagnostic medical devices</a:t>
            </a: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j-lt"/>
              </a:rPr>
              <a:t>Declaration of Interest (DOI) form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240" y="376681"/>
            <a:ext cx="10725978" cy="596355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917" y="5379328"/>
            <a:ext cx="9688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All the above documents are available on-line 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on the expert space via the CIRCABC platform</a:t>
            </a:r>
          </a:p>
        </p:txBody>
      </p:sp>
      <p:pic>
        <p:nvPicPr>
          <p:cNvPr id="3" name="Audio Recording 20 Oct 2020 at 11:29:45" descr="Audio Recording 20 Oct 2020 at 11:29:45">
            <a:hlinkClick r:id="" action="ppaction://media"/>
            <a:extLst>
              <a:ext uri="{FF2B5EF4-FFF2-40B4-BE49-F238E27FC236}">
                <a16:creationId xmlns:a16="http://schemas.microsoft.com/office/drawing/2014/main" id="{896245E1-FC84-6846-8395-01E85430AB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8829" y="-1188879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9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7"/>
    </mc:Choice>
    <mc:Fallback xmlns="">
      <p:transition spd="slow" advTm="15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5" objId="3"/>
        <p14:stopEvt time="13171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-422787" y="4330988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-422787" y="5088529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-422787" y="5863311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233272" y="466334"/>
            <a:ext cx="616790" cy="5935879"/>
            <a:chOff x="1233272" y="466343"/>
            <a:chExt cx="616790" cy="5935879"/>
          </a:xfrm>
          <a:solidFill>
            <a:srgbClr val="002060"/>
          </a:solidFill>
        </p:grpSpPr>
        <p:sp>
          <p:nvSpPr>
            <p:cNvPr id="12" name="Oval 11"/>
            <p:cNvSpPr/>
            <p:nvPr/>
          </p:nvSpPr>
          <p:spPr>
            <a:xfrm>
              <a:off x="1254640" y="466343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254640" y="123130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265272" y="1996261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233272" y="2759408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233272" y="3524367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43904" y="4289326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233272" y="505247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243904" y="581743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4"/>
          <p:cNvSpPr txBox="1">
            <a:spLocks/>
          </p:cNvSpPr>
          <p:nvPr/>
        </p:nvSpPr>
        <p:spPr>
          <a:xfrm>
            <a:off x="2025500" y="5125585"/>
            <a:ext cx="7089003" cy="492453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Assessment of experts' </a:t>
            </a:r>
            <a:r>
              <a:rPr lang="en-US" sz="1800" dirty="0" err="1"/>
              <a:t>DOI</a:t>
            </a:r>
            <a:r>
              <a:rPr lang="en-US" sz="1800" dirty="0"/>
              <a:t> and possible restrictions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Legal basis – Experts’ obligations</a:t>
            </a:r>
            <a:endParaRPr lang="en-GB" strike="sngStrik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Direct interests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Definition of a medical device company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14313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Types of interests to be declared</a:t>
            </a:r>
            <a:endParaRPr lang="en-GB" sz="1800" b="1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Indirect interests</a:t>
            </a:r>
            <a:endParaRPr lang="en-GB" sz="18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025501" y="4356205"/>
            <a:ext cx="9989290" cy="48234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Declaration of interests using the </a:t>
            </a:r>
            <a:r>
              <a:rPr lang="en-US" sz="1800" dirty="0" err="1"/>
              <a:t>DOI</a:t>
            </a:r>
            <a:r>
              <a:rPr lang="en-US" sz="1800" dirty="0"/>
              <a:t> form</a:t>
            </a:r>
            <a:endParaRPr lang="en-GB" sz="18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025501" y="5881921"/>
            <a:ext cx="5204639" cy="456233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Key messages</a:t>
            </a:r>
            <a:endParaRPr lang="en-GB" sz="1800" dirty="0"/>
          </a:p>
        </p:txBody>
      </p:sp>
      <p:pic>
        <p:nvPicPr>
          <p:cNvPr id="3" name="Audio Recording 19 Oct 2020 at 18:45:58" descr="Audio Recording 19 Oct 2020 at 18:45:58">
            <a:hlinkClick r:id="" action="ppaction://media"/>
            <a:extLst>
              <a:ext uri="{FF2B5EF4-FFF2-40B4-BE49-F238E27FC236}">
                <a16:creationId xmlns:a16="http://schemas.microsoft.com/office/drawing/2014/main" id="{31671339-6E64-404F-A46D-7084A8DA9B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41652" y="-121302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4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1"/>
    </mc:Choice>
    <mc:Fallback xmlns="">
      <p:transition spd="slow" advTm="7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20" objId="3"/>
        <p14:stopEvt time="6285" objId="3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37000"/>
            <a:ext cx="10889439" cy="1843971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6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Icons from Freepik.com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9" y="4043693"/>
            <a:ext cx="1023496" cy="358097"/>
          </a:xfrm>
          <a:prstGeom prst="rect">
            <a:avLst/>
          </a:prstGeom>
        </p:spPr>
      </p:pic>
      <p:pic>
        <p:nvPicPr>
          <p:cNvPr id="4" name="Audio Recording 20 Oct 2020 at 11:29:54" descr="Audio Recording 20 Oct 2020 at 11:29:54">
            <a:hlinkClick r:id="" action="ppaction://media"/>
            <a:extLst>
              <a:ext uri="{FF2B5EF4-FFF2-40B4-BE49-F238E27FC236}">
                <a16:creationId xmlns:a16="http://schemas.microsoft.com/office/drawing/2014/main" id="{24122CB6-8DFD-AF4F-B616-DF168F9026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76519" y="-1264726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9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4"/>
    </mc:Choice>
    <mc:Fallback xmlns="">
      <p:transition spd="slow" advTm="15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8" objId="4"/>
        <p14:stopEvt time="3746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02798" y="1488559"/>
            <a:ext cx="11288245" cy="4540102"/>
            <a:chOff x="0" y="1488558"/>
            <a:chExt cx="12192000" cy="4540102"/>
          </a:xfrm>
        </p:grpSpPr>
        <p:sp>
          <p:nvSpPr>
            <p:cNvPr id="10" name="Rectangle 9"/>
            <p:cNvSpPr/>
            <p:nvPr/>
          </p:nvSpPr>
          <p:spPr>
            <a:xfrm>
              <a:off x="0" y="1488558"/>
              <a:ext cx="12192000" cy="4540102"/>
            </a:xfrm>
            <a:prstGeom prst="rect">
              <a:avLst/>
            </a:prstGeom>
            <a:solidFill>
              <a:srgbClr val="EDE8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8" b="10835"/>
            <a:stretch/>
          </p:blipFill>
          <p:spPr>
            <a:xfrm>
              <a:off x="8282906" y="2575186"/>
              <a:ext cx="2905634" cy="2257929"/>
            </a:xfrm>
            <a:prstGeom prst="rect">
              <a:avLst/>
            </a:prstGeom>
          </p:spPr>
        </p:pic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D90D6749-1860-E449-83BD-8509D8637E81}"/>
              </a:ext>
            </a:extLst>
          </p:cNvPr>
          <p:cNvSpPr/>
          <p:nvPr/>
        </p:nvSpPr>
        <p:spPr>
          <a:xfrm>
            <a:off x="3408979" y="4961891"/>
            <a:ext cx="6000750" cy="165799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GB" b="1" dirty="0">
                <a:solidFill>
                  <a:srgbClr val="FFC000"/>
                </a:solidFill>
              </a:rPr>
              <a:t>LEGAL OBLIGATION FOR COMMISSION </a:t>
            </a:r>
          </a:p>
          <a:p>
            <a:pPr algn="ctr">
              <a:lnSpc>
                <a:spcPct val="130000"/>
              </a:lnSpc>
            </a:pPr>
            <a:r>
              <a:rPr lang="en-GB" dirty="0">
                <a:solidFill>
                  <a:srgbClr val="FFC000"/>
                </a:solidFill>
              </a:rPr>
              <a:t>MDR Art. 106(3)</a:t>
            </a:r>
            <a:r>
              <a:rPr lang="en-GB" dirty="0"/>
              <a:t>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GB" dirty="0"/>
              <a:t>Establish systems &amp; procedures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Active management &amp; prevention of potential </a:t>
            </a:r>
            <a:r>
              <a:rPr lang="en-US" dirty="0" err="1"/>
              <a:t>CoI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722" y="190500"/>
            <a:ext cx="11027288" cy="1167077"/>
          </a:xfrm>
        </p:spPr>
        <p:txBody>
          <a:bodyPr anchor="ctr"/>
          <a:lstStyle/>
          <a:p>
            <a:pPr lvl="0">
              <a:spcBef>
                <a:spcPts val="1000"/>
              </a:spcBef>
            </a:pPr>
            <a:r>
              <a:rPr lang="en-US" dirty="0"/>
              <a:t>Legal basis – Experts’ obligations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020" y="1793020"/>
            <a:ext cx="11529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Why do I have to declare my interests as a member of EXPAMED?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B10437C-1A09-A442-9C65-E30E6C5B74E7}"/>
              </a:ext>
            </a:extLst>
          </p:cNvPr>
          <p:cNvSpPr/>
          <p:nvPr/>
        </p:nvSpPr>
        <p:spPr>
          <a:xfrm>
            <a:off x="1189221" y="2361571"/>
            <a:ext cx="6611171" cy="2493434"/>
          </a:xfrm>
          <a:prstGeom prst="roundRect">
            <a:avLst/>
          </a:prstGeom>
          <a:solidFill>
            <a:srgbClr val="469E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GB" b="1" dirty="0">
                <a:solidFill>
                  <a:srgbClr val="FFC000"/>
                </a:solidFill>
              </a:rPr>
              <a:t>LEGAL OBLIGATION FOR EXPERTS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GB" dirty="0">
                <a:solidFill>
                  <a:srgbClr val="FFC000"/>
                </a:solidFill>
              </a:rPr>
              <a:t>MDR Article 107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 interests in medical device industry affecting their impartiality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GB" dirty="0"/>
              <a:t>Declaration of direct / indirect interests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GB" dirty="0"/>
              <a:t>Obligation to update information on changing interests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/>
              <a:t>Publicly available on the Commission website</a:t>
            </a:r>
            <a:endParaRPr lang="en-GB" dirty="0"/>
          </a:p>
        </p:txBody>
      </p:sp>
      <p:pic>
        <p:nvPicPr>
          <p:cNvPr id="4" name="Audio Recording 20 Oct 2020 at 10:32:03" descr="Audio Recording 20 Oct 2020 at 10:32:03">
            <a:hlinkClick r:id="" action="ppaction://media"/>
            <a:extLst>
              <a:ext uri="{FF2B5EF4-FFF2-40B4-BE49-F238E27FC236}">
                <a16:creationId xmlns:a16="http://schemas.microsoft.com/office/drawing/2014/main" id="{E5C74B75-58DC-5249-A447-F69BEC1EF4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13427" y="-1298694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78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91"/>
    </mc:Choice>
    <mc:Fallback xmlns="">
      <p:transition spd="slow" advTm="98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  <p:extLst>
    <p:ext uri="{E180D4A7-C9FB-4DFB-919C-405C955672EB}">
      <p14:showEvtLst xmlns:p14="http://schemas.microsoft.com/office/powerpoint/2010/main">
        <p14:playEvt time="812" objId="4"/>
        <p14:stopEvt time="97663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7410" y="401818"/>
            <a:ext cx="10725978" cy="1095179"/>
          </a:xfrm>
        </p:spPr>
        <p:txBody>
          <a:bodyPr/>
          <a:lstStyle/>
          <a:p>
            <a:r>
              <a:rPr lang="en-US" dirty="0"/>
              <a:t>European Commission policy on the management of conflict of interests of EXPAMED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02085" y="2401088"/>
            <a:ext cx="5995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European Medicines Agency (EMA) policy</a:t>
            </a:r>
          </a:p>
          <a:p>
            <a:pPr marL="285750" indent="-285750">
              <a:spcAft>
                <a:spcPts val="1200"/>
              </a:spcAft>
              <a:buClr>
                <a:srgbClr val="2F37B9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Securing the best expertise while ensuring that interests do not interfere with impartiality, objectivity &amp; independence. </a:t>
            </a:r>
          </a:p>
          <a:p>
            <a:pPr marL="1200150" lvl="2" indent="-285750">
              <a:spcAft>
                <a:spcPts val="1200"/>
              </a:spcAft>
              <a:buClr>
                <a:srgbClr val="2F37B9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Dossier-specific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exclusion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experts with conflicting interests in regard to certain companies or medical devices</a:t>
            </a:r>
          </a:p>
          <a:p>
            <a:pPr marL="1200150" lvl="2" indent="-285750">
              <a:spcAft>
                <a:spcPts val="1200"/>
              </a:spcAft>
              <a:buClr>
                <a:srgbClr val="2F37B9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other cases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restriction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experts’ in regard to the the role they can 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2790" t="20183" r="33532" b="11911"/>
          <a:stretch/>
        </p:blipFill>
        <p:spPr>
          <a:xfrm>
            <a:off x="1102498" y="1933516"/>
            <a:ext cx="3890865" cy="441301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5" name="Audio Recording 20 Oct 2020 at 10:36:53" descr="Audio Recording 20 Oct 2020 at 10:36:53">
            <a:hlinkClick r:id="" action="ppaction://media"/>
            <a:extLst>
              <a:ext uri="{FF2B5EF4-FFF2-40B4-BE49-F238E27FC236}">
                <a16:creationId xmlns:a16="http://schemas.microsoft.com/office/drawing/2014/main" id="{8454A502-8839-214B-8BCF-169CD22C5A1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16551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92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65"/>
    </mc:Choice>
    <mc:Fallback xmlns="">
      <p:transition spd="slow" advTm="83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58" objId="5"/>
        <p14:stopEvt time="82206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-422787" y="4330988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-422787" y="5088529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-422787" y="5863311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233272" y="466334"/>
            <a:ext cx="616790" cy="5935879"/>
            <a:chOff x="1233272" y="466343"/>
            <a:chExt cx="616790" cy="5935879"/>
          </a:xfrm>
          <a:solidFill>
            <a:srgbClr val="002060"/>
          </a:solidFill>
        </p:grpSpPr>
        <p:sp>
          <p:nvSpPr>
            <p:cNvPr id="12" name="Oval 11"/>
            <p:cNvSpPr/>
            <p:nvPr/>
          </p:nvSpPr>
          <p:spPr>
            <a:xfrm>
              <a:off x="1254640" y="46634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254640" y="1231302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265272" y="1996261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233272" y="2759408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233272" y="3524367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43904" y="4289326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233272" y="505247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243904" y="581743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4"/>
          <p:cNvSpPr txBox="1">
            <a:spLocks/>
          </p:cNvSpPr>
          <p:nvPr/>
        </p:nvSpPr>
        <p:spPr>
          <a:xfrm>
            <a:off x="2025500" y="5125585"/>
            <a:ext cx="7089003" cy="492453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Assessment of experts' </a:t>
            </a:r>
            <a:r>
              <a:rPr lang="en-US" sz="1800" dirty="0" err="1"/>
              <a:t>DOI</a:t>
            </a:r>
            <a:r>
              <a:rPr lang="en-US" sz="1800" dirty="0"/>
              <a:t> and possible restrictions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Legal basis – Experts’ obligations</a:t>
            </a:r>
            <a:endParaRPr lang="en-GB" sz="1800" strike="sngStrike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Direct interests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Definition of a medical device company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14313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Types of interests to be declared</a:t>
            </a:r>
            <a:endParaRPr lang="en-GB" sz="1800" b="1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Indirect interests</a:t>
            </a:r>
            <a:endParaRPr lang="en-GB" sz="18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025501" y="4356205"/>
            <a:ext cx="9989290" cy="48234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Declaration of interests using the </a:t>
            </a:r>
            <a:r>
              <a:rPr lang="en-US" sz="1800" dirty="0" err="1"/>
              <a:t>DOI</a:t>
            </a:r>
            <a:r>
              <a:rPr lang="en-US" sz="1800" dirty="0"/>
              <a:t> form</a:t>
            </a:r>
            <a:endParaRPr lang="en-GB" sz="18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025501" y="5881921"/>
            <a:ext cx="5204639" cy="456233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Key messages</a:t>
            </a:r>
            <a:endParaRPr lang="en-GB" sz="1800" dirty="0"/>
          </a:p>
        </p:txBody>
      </p:sp>
      <p:pic>
        <p:nvPicPr>
          <p:cNvPr id="2" name="Audio Recording 20 Oct 2020 at 10:38:43" descr="Audio Recording 20 Oct 2020 at 10:38:43">
            <a:hlinkClick r:id="" action="ppaction://media"/>
            <a:extLst>
              <a:ext uri="{FF2B5EF4-FFF2-40B4-BE49-F238E27FC236}">
                <a16:creationId xmlns:a16="http://schemas.microsoft.com/office/drawing/2014/main" id="{B0E0180E-84A8-5A4E-98FC-7C2796CD8E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70001" y="-100398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0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6"/>
    </mc:Choice>
    <mc:Fallback xmlns="">
      <p:transition spd="slow" advTm="8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77" objId="2"/>
        <p14:stopEvt time="7321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07" y="1327929"/>
            <a:ext cx="3208400" cy="35576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5953" y="2111592"/>
            <a:ext cx="73335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Legal</a:t>
            </a:r>
            <a:r>
              <a:rPr lang="en-GB" sz="2000" dirty="0">
                <a:latin typeface="Arial"/>
                <a:cs typeface="Arial"/>
              </a:rPr>
              <a:t> or </a:t>
            </a:r>
            <a:r>
              <a:rPr lang="en-GB" sz="2000" b="1" dirty="0">
                <a:latin typeface="Arial"/>
                <a:cs typeface="Arial"/>
              </a:rPr>
              <a:t>natural</a:t>
            </a:r>
            <a:r>
              <a:rPr lang="en-GB" sz="2000" dirty="0">
                <a:latin typeface="Arial"/>
                <a:cs typeface="Arial"/>
              </a:rPr>
              <a:t> person </a:t>
            </a:r>
          </a:p>
          <a:p>
            <a:pPr marL="342900" lvl="1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u="sng" dirty="0">
                <a:latin typeface="Arial"/>
                <a:cs typeface="Arial"/>
              </a:rPr>
              <a:t>Activities </a:t>
            </a:r>
            <a:r>
              <a:rPr lang="en-GB" sz="2000" dirty="0">
                <a:latin typeface="Arial"/>
                <a:cs typeface="Arial"/>
              </a:rPr>
              <a:t>: </a:t>
            </a:r>
            <a:r>
              <a:rPr lang="en-GB" sz="2000" b="1" dirty="0">
                <a:latin typeface="Arial"/>
                <a:cs typeface="Arial"/>
              </a:rPr>
              <a:t>research</a:t>
            </a:r>
            <a:r>
              <a:rPr lang="en-GB" sz="2000" dirty="0">
                <a:latin typeface="Arial"/>
                <a:cs typeface="Arial"/>
              </a:rPr>
              <a:t>, </a:t>
            </a:r>
            <a:r>
              <a:rPr lang="en-GB" sz="2000" b="1" dirty="0">
                <a:latin typeface="Arial"/>
                <a:cs typeface="Arial"/>
              </a:rPr>
              <a:t>development</a:t>
            </a:r>
            <a:r>
              <a:rPr lang="en-GB" sz="2000" dirty="0">
                <a:latin typeface="Arial"/>
                <a:cs typeface="Arial"/>
              </a:rPr>
              <a:t>, </a:t>
            </a:r>
            <a:r>
              <a:rPr lang="en-GB" sz="2000" b="1" dirty="0">
                <a:latin typeface="Arial"/>
                <a:cs typeface="Arial"/>
              </a:rPr>
              <a:t>manufacturing</a:t>
            </a:r>
            <a:r>
              <a:rPr lang="en-GB" sz="2000" dirty="0">
                <a:latin typeface="Arial"/>
                <a:cs typeface="Arial"/>
              </a:rPr>
              <a:t>, </a:t>
            </a:r>
            <a:r>
              <a:rPr lang="en-GB" sz="2000" b="1" dirty="0">
                <a:latin typeface="Arial"/>
                <a:cs typeface="Arial"/>
              </a:rPr>
              <a:t>maintenance</a:t>
            </a:r>
            <a:r>
              <a:rPr lang="en-GB" sz="2000" dirty="0">
                <a:latin typeface="Arial"/>
                <a:cs typeface="Arial"/>
              </a:rPr>
              <a:t>, </a:t>
            </a:r>
            <a:r>
              <a:rPr lang="en-GB" sz="2000" b="1" dirty="0">
                <a:latin typeface="Arial"/>
                <a:cs typeface="Arial"/>
              </a:rPr>
              <a:t>marketing</a:t>
            </a:r>
            <a:r>
              <a:rPr lang="en-GB" sz="2000" dirty="0">
                <a:latin typeface="Arial"/>
                <a:cs typeface="Arial"/>
              </a:rPr>
              <a:t> and/or </a:t>
            </a:r>
            <a:r>
              <a:rPr lang="en-GB" sz="2000" b="1" dirty="0">
                <a:latin typeface="Arial"/>
                <a:cs typeface="Arial"/>
              </a:rPr>
              <a:t>distribution </a:t>
            </a:r>
            <a:r>
              <a:rPr lang="en-GB" sz="2000" dirty="0">
                <a:latin typeface="Arial"/>
                <a:cs typeface="Arial"/>
              </a:rPr>
              <a:t>of medical devices (MD)</a:t>
            </a:r>
            <a:br>
              <a:rPr lang="en-GB" sz="2000" dirty="0">
                <a:latin typeface="Arial"/>
                <a:cs typeface="Arial"/>
              </a:rPr>
            </a:br>
            <a:endParaRPr lang="en-GB" sz="2000" dirty="0">
              <a:latin typeface="Arial"/>
              <a:cs typeface="Arial"/>
            </a:endParaRPr>
          </a:p>
          <a:p>
            <a:pPr>
              <a:buClr>
                <a:schemeClr val="accent6"/>
              </a:buClr>
            </a:pPr>
            <a:r>
              <a:rPr lang="en-GB" sz="2000" dirty="0">
                <a:latin typeface="Arial"/>
                <a:cs typeface="Arial"/>
              </a:rPr>
              <a:t>Includes </a:t>
            </a:r>
            <a:r>
              <a:rPr lang="en-GB" sz="2000" b="1" dirty="0">
                <a:latin typeface="Arial"/>
                <a:cs typeface="Arial"/>
              </a:rPr>
              <a:t>companies</a:t>
            </a:r>
            <a:r>
              <a:rPr lang="en-GB" sz="2000" dirty="0">
                <a:latin typeface="Arial"/>
                <a:cs typeface="Arial"/>
              </a:rPr>
              <a:t> to which </a:t>
            </a:r>
            <a:r>
              <a:rPr lang="en-GB" sz="2000" b="1" dirty="0">
                <a:latin typeface="Arial"/>
                <a:cs typeface="Arial"/>
              </a:rPr>
              <a:t>activities </a:t>
            </a:r>
            <a:r>
              <a:rPr lang="en-GB" sz="2000" dirty="0">
                <a:latin typeface="Arial"/>
                <a:cs typeface="Arial"/>
              </a:rPr>
              <a:t>are </a:t>
            </a:r>
            <a:r>
              <a:rPr lang="en-GB" sz="2000" b="1" dirty="0">
                <a:latin typeface="Arial"/>
                <a:cs typeface="Arial"/>
              </a:rPr>
              <a:t>outsourced</a:t>
            </a:r>
            <a:r>
              <a:rPr lang="en-GB" sz="2000" dirty="0">
                <a:latin typeface="Arial"/>
                <a:cs typeface="Arial"/>
              </a:rPr>
              <a:t> on a contractual basis.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17" y="392716"/>
            <a:ext cx="10725978" cy="1090877"/>
          </a:xfrm>
        </p:spPr>
        <p:txBody>
          <a:bodyPr/>
          <a:lstStyle/>
          <a:p>
            <a:r>
              <a:rPr lang="en-GB" dirty="0"/>
              <a:t>Definition of </a:t>
            </a:r>
            <a:r>
              <a:rPr lang="en-GB" u="sng" dirty="0"/>
              <a:t>'medical device company’</a:t>
            </a:r>
            <a:r>
              <a:rPr lang="en-GB" dirty="0"/>
              <a:t> in the context of this COI policy</a:t>
            </a:r>
            <a:endParaRPr lang="en-GB" sz="1400" strike="sngStrike" dirty="0"/>
          </a:p>
        </p:txBody>
      </p:sp>
      <p:grpSp>
        <p:nvGrpSpPr>
          <p:cNvPr id="12" name="Group 11"/>
          <p:cNvGrpSpPr/>
          <p:nvPr/>
        </p:nvGrpSpPr>
        <p:grpSpPr>
          <a:xfrm>
            <a:off x="825953" y="4536236"/>
            <a:ext cx="7896015" cy="1530929"/>
            <a:chOff x="579770" y="4536236"/>
            <a:chExt cx="7896015" cy="1530929"/>
          </a:xfrm>
        </p:grpSpPr>
        <p:grpSp>
          <p:nvGrpSpPr>
            <p:cNvPr id="8" name="Group 7"/>
            <p:cNvGrpSpPr/>
            <p:nvPr/>
          </p:nvGrpSpPr>
          <p:grpSpPr>
            <a:xfrm>
              <a:off x="5897311" y="5066189"/>
              <a:ext cx="2578474" cy="1000976"/>
              <a:chOff x="6476815" y="5299730"/>
              <a:chExt cx="2578474" cy="1000976"/>
            </a:xfrm>
          </p:grpSpPr>
          <p:sp>
            <p:nvSpPr>
              <p:cNvPr id="6" name="CuadroTexto 5"/>
              <p:cNvSpPr txBox="1"/>
              <p:nvPr/>
            </p:nvSpPr>
            <p:spPr>
              <a:xfrm>
                <a:off x="6476815" y="5338553"/>
                <a:ext cx="257847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buClr>
                    <a:schemeClr val="accent6"/>
                  </a:buClr>
                </a:pPr>
                <a:r>
                  <a:rPr lang="en-GB" dirty="0">
                    <a:latin typeface="Arial"/>
                    <a:cs typeface="Arial"/>
                  </a:rPr>
                  <a:t>providing advice / services to the above activities</a:t>
                </a:r>
              </a:p>
            </p:txBody>
          </p:sp>
          <p:sp>
            <p:nvSpPr>
              <p:cNvPr id="7" name="Cerrar llave 6"/>
              <p:cNvSpPr/>
              <p:nvPr/>
            </p:nvSpPr>
            <p:spPr>
              <a:xfrm>
                <a:off x="6578359" y="5299730"/>
                <a:ext cx="180000" cy="1000976"/>
              </a:xfrm>
              <a:prstGeom prst="rightBrace">
                <a:avLst>
                  <a:gd name="adj1" fmla="val 8333"/>
                  <a:gd name="adj2" fmla="val 47658"/>
                </a:avLst>
              </a:prstGeom>
              <a:ln w="28575" cmpd="sng">
                <a:solidFill>
                  <a:srgbClr val="6ACBF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79770" y="4536236"/>
              <a:ext cx="6096000" cy="1515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Clr>
                  <a:schemeClr val="accent6"/>
                </a:buClr>
              </a:pPr>
              <a:r>
                <a:rPr lang="en-GB" sz="2000" dirty="0">
                  <a:cs typeface="Arial"/>
                </a:rPr>
                <a:t>Also included in the definition:</a:t>
              </a:r>
              <a:br>
                <a:rPr lang="en-GB" sz="2000" dirty="0">
                  <a:cs typeface="Arial"/>
                </a:rPr>
              </a:br>
              <a:endParaRPr lang="en-GB" sz="1050" dirty="0">
                <a:cs typeface="Arial"/>
              </a:endParaRPr>
            </a:p>
            <a:p>
              <a:pPr marL="342900" lvl="1" indent="-34290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GB" sz="2000" b="1" dirty="0">
                  <a:cs typeface="Arial"/>
                </a:rPr>
                <a:t>Notified Bodies (NBs)</a:t>
              </a:r>
            </a:p>
            <a:p>
              <a:pPr marL="342900" lvl="1" indent="-34290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GB" sz="2000" b="1" dirty="0">
                  <a:cs typeface="Arial"/>
                </a:rPr>
                <a:t>Clinical Research Organisations (</a:t>
              </a:r>
              <a:r>
                <a:rPr lang="en-GB" sz="2000" b="1" dirty="0" err="1">
                  <a:cs typeface="Arial"/>
                </a:rPr>
                <a:t>CROs</a:t>
              </a:r>
              <a:r>
                <a:rPr lang="en-GB" sz="2000" b="1" dirty="0">
                  <a:cs typeface="Arial"/>
                </a:rPr>
                <a:t>)</a:t>
              </a:r>
            </a:p>
            <a:p>
              <a:pPr marL="342900" lvl="1" indent="-34290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GB" sz="2000" b="1" dirty="0">
                  <a:cs typeface="Arial"/>
                </a:rPr>
                <a:t>Consultancy</a:t>
              </a:r>
              <a:r>
                <a:rPr lang="en-GB" sz="2000" dirty="0">
                  <a:cs typeface="Arial"/>
                </a:rPr>
                <a:t> </a:t>
              </a:r>
              <a:r>
                <a:rPr lang="en-GB" sz="2000" b="1" dirty="0">
                  <a:cs typeface="Arial"/>
                </a:rPr>
                <a:t>companie</a:t>
              </a:r>
              <a:r>
                <a:rPr lang="en-GB" sz="2200" b="1" dirty="0">
                  <a:latin typeface="Calibri" panose="020F0502020204030204" pitchFamily="34" charset="0"/>
                </a:rPr>
                <a:t>s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9" name="Audio Recording 20 Oct 2020 at 10:50:20" descr="Audio Recording 20 Oct 2020 at 10:50:20">
            <a:hlinkClick r:id="" action="ppaction://media"/>
            <a:extLst>
              <a:ext uri="{FF2B5EF4-FFF2-40B4-BE49-F238E27FC236}">
                <a16:creationId xmlns:a16="http://schemas.microsoft.com/office/drawing/2014/main" id="{2AA48EEF-EE5E-0340-A8B0-4D1FC0B509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-114048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6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3"/>
    </mc:Choice>
    <mc:Fallback xmlns="">
      <p:transition spd="slow" advTm="50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uiExpand="1" build="p"/>
    </p:bldLst>
  </p:timing>
  <p:extLst>
    <p:ext uri="{E180D4A7-C9FB-4DFB-919C-405C955672EB}">
      <p14:showEvtLst xmlns:p14="http://schemas.microsoft.com/office/powerpoint/2010/main">
        <p14:playEvt time="712" objId="9"/>
        <p14:stopEvt time="49563" objId="9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800899"/>
            <a:ext cx="12192000" cy="1084521"/>
          </a:xfrm>
          <a:prstGeom prst="rect">
            <a:avLst/>
          </a:prstGeom>
          <a:gradFill flip="none" rotWithShape="1">
            <a:gsLst>
              <a:gs pos="84000">
                <a:srgbClr val="598AB2"/>
              </a:gs>
              <a:gs pos="0">
                <a:schemeClr val="tx2">
                  <a:lumMod val="50000"/>
                </a:schemeClr>
              </a:gs>
              <a:gs pos="100000">
                <a:schemeClr val="accent2">
                  <a:lumMod val="60000"/>
                  <a:lumOff val="40000"/>
                  <a:alpha val="5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517" y="1888653"/>
            <a:ext cx="1126086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rgbClr val="034EA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or natural persons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do not fall within the scope of the above definition, </a:t>
            </a:r>
            <a:b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also considered as ‘medical device companies’ </a:t>
            </a:r>
            <a:r>
              <a:rPr lang="en-US" sz="32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400" u="sng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ts val="1800"/>
              </a:spcBef>
              <a:buClr>
                <a:srgbClr val="034EA2">
                  <a:lumMod val="75000"/>
                </a:srgbClr>
              </a:buClr>
            </a:pP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they </a:t>
            </a:r>
            <a:r>
              <a:rPr lang="en-US" sz="20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 own a majority stake in, or otherwise exercise a significant influence in 	  the decision-making processes of the relevant medical device company), </a:t>
            </a:r>
          </a:p>
          <a:p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they </a:t>
            </a:r>
            <a:r>
              <a:rPr lang="en-US" sz="20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controlled by 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they </a:t>
            </a:r>
            <a:r>
              <a:rPr lang="en-US" sz="20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common control </a:t>
            </a:r>
            <a:r>
              <a:rPr lang="en-US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20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device company</a:t>
            </a:r>
            <a:endParaRPr lang="en-US" sz="22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30" y="406452"/>
            <a:ext cx="10725978" cy="1090877"/>
          </a:xfrm>
        </p:spPr>
        <p:txBody>
          <a:bodyPr/>
          <a:lstStyle/>
          <a:p>
            <a:r>
              <a:rPr lang="en-GB" dirty="0"/>
              <a:t>Definition of </a:t>
            </a:r>
            <a:r>
              <a:rPr lang="en-GB" u="sng" dirty="0"/>
              <a:t>'medical device company' </a:t>
            </a:r>
            <a:r>
              <a:rPr lang="en-GB" dirty="0"/>
              <a:t>for the purpose of the policy on the management of </a:t>
            </a:r>
            <a:r>
              <a:rPr lang="en-GB" dirty="0" err="1"/>
              <a:t>CoI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9517" y="4945740"/>
            <a:ext cx="11142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researchers and research organisations including universities and learned societies are </a:t>
            </a:r>
            <a:r>
              <a:rPr lang="en-GB" sz="2200" b="1" i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en-GB" sz="2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scope of this definition</a:t>
            </a:r>
          </a:p>
        </p:txBody>
      </p:sp>
      <p:pic>
        <p:nvPicPr>
          <p:cNvPr id="5" name="Audio Recording 20 Oct 2020 at 10:51:33" descr="Audio Recording 20 Oct 2020 at 10:51:33">
            <a:hlinkClick r:id="" action="ppaction://media"/>
            <a:extLst>
              <a:ext uri="{FF2B5EF4-FFF2-40B4-BE49-F238E27FC236}">
                <a16:creationId xmlns:a16="http://schemas.microsoft.com/office/drawing/2014/main" id="{4501E3BE-EEFC-8E42-9E8C-96625C4A384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57150" y="-1091625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7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19"/>
    </mc:Choice>
    <mc:Fallback xmlns="">
      <p:transition spd="slow" advTm="45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79" objId="5"/>
        <p14:stopEvt time="43829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-422787" y="49971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-422787" y="1268377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-422787" y="203444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-422787" y="28031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-422787" y="3553803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-422787" y="4330988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-422787" y="5088529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-422787" y="5863311"/>
            <a:ext cx="9394067" cy="532781"/>
          </a:xfrm>
          <a:prstGeom prst="roundRect">
            <a:avLst/>
          </a:prstGeom>
          <a:gradFill flip="none" rotWithShape="1">
            <a:gsLst>
              <a:gs pos="100000">
                <a:srgbClr val="FFFFFF"/>
              </a:gs>
              <a:gs pos="15000">
                <a:srgbClr val="FFFFFF"/>
              </a:gs>
              <a:gs pos="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233272" y="466334"/>
            <a:ext cx="616790" cy="5935879"/>
            <a:chOff x="1233272" y="466343"/>
            <a:chExt cx="616790" cy="5935879"/>
          </a:xfrm>
          <a:solidFill>
            <a:srgbClr val="002060"/>
          </a:solidFill>
        </p:grpSpPr>
        <p:sp>
          <p:nvSpPr>
            <p:cNvPr id="12" name="Oval 11"/>
            <p:cNvSpPr/>
            <p:nvPr/>
          </p:nvSpPr>
          <p:spPr>
            <a:xfrm>
              <a:off x="1254640" y="46634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254640" y="123130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265272" y="1996261"/>
              <a:ext cx="584790" cy="58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233272" y="2759408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233272" y="3524367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43904" y="4289326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233272" y="5052473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243904" y="5817432"/>
              <a:ext cx="584790" cy="58479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829340" y="-9"/>
            <a:ext cx="10632" cy="6858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4"/>
          <p:cNvSpPr txBox="1">
            <a:spLocks/>
          </p:cNvSpPr>
          <p:nvPr/>
        </p:nvSpPr>
        <p:spPr>
          <a:xfrm>
            <a:off x="2025500" y="5125585"/>
            <a:ext cx="7089003" cy="492453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Assessment of experts' </a:t>
            </a:r>
            <a:r>
              <a:rPr lang="en-US" sz="1800" dirty="0" err="1"/>
              <a:t>DOI</a:t>
            </a:r>
            <a:r>
              <a:rPr lang="en-US" sz="1800" dirty="0"/>
              <a:t> and possible restrictions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025501" y="546893"/>
            <a:ext cx="5391299" cy="43842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Legal basis – Experts’ obligations</a:t>
            </a:r>
            <a:endParaRPr lang="en-GB" sz="1800" strike="sngStrike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025501" y="2905010"/>
            <a:ext cx="6630820" cy="337817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Direct interests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025501" y="1323423"/>
            <a:ext cx="6295539" cy="422689"/>
          </a:xfrm>
          <a:prstGeom prst="rect">
            <a:avLst/>
          </a:prstGeom>
          <a:noFill/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Definition of a medical device company</a:t>
            </a: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25501" y="2055595"/>
            <a:ext cx="6143139" cy="49047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Types of interests to be declared</a:t>
            </a:r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025500" y="3645189"/>
            <a:ext cx="9901107" cy="350009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Indirect interests</a:t>
            </a:r>
            <a:endParaRPr lang="en-GB" sz="18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025501" y="4356205"/>
            <a:ext cx="9989290" cy="482347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Declaration of interests using the </a:t>
            </a:r>
            <a:r>
              <a:rPr lang="en-US" sz="1800" dirty="0" err="1"/>
              <a:t>DOI</a:t>
            </a:r>
            <a:r>
              <a:rPr lang="en-US" sz="1800" dirty="0"/>
              <a:t> form</a:t>
            </a:r>
            <a:endParaRPr lang="en-GB" sz="18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025501" y="5881921"/>
            <a:ext cx="5204639" cy="456233"/>
          </a:xfrm>
          <a:prstGeom prst="rect">
            <a:avLst/>
          </a:prstGeom>
          <a:noFill/>
        </p:spPr>
        <p:txBody>
          <a:bodyPr tIns="90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Key messages</a:t>
            </a:r>
            <a:endParaRPr lang="en-GB" sz="1800" dirty="0"/>
          </a:p>
        </p:txBody>
      </p:sp>
      <p:pic>
        <p:nvPicPr>
          <p:cNvPr id="2" name="Audio Recording 20 Oct 2020 at 10:51:52" descr="Audio Recording 20 Oct 2020 at 10:51:52">
            <a:hlinkClick r:id="" action="ppaction://media"/>
            <a:extLst>
              <a:ext uri="{FF2B5EF4-FFF2-40B4-BE49-F238E27FC236}">
                <a16:creationId xmlns:a16="http://schemas.microsoft.com/office/drawing/2014/main" id="{00DE3FC7-4F76-C54A-9F70-E8796D232C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70001" y="-100398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7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4"/>
    </mc:Choice>
    <mc:Fallback xmlns="">
      <p:transition spd="slow" advTm="9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51" objId="2"/>
        <p14:stopEvt time="8598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8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0.4|18.4|2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6.2|3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6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2.9|0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8.2|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1_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2_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4.xml><?xml version="1.0" encoding="utf-8"?>
<a:theme xmlns:a="http://schemas.openxmlformats.org/drawingml/2006/main" name="3_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rgbClr val="2B91C5"/>
          </a:buClr>
          <a:buFont typeface="Arial"/>
          <a:buChar char="•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1999</Words>
  <Application>Microsoft Office PowerPoint</Application>
  <PresentationFormat>Widescreen</PresentationFormat>
  <Paragraphs>350</Paragraphs>
  <Slides>30</Slides>
  <Notes>28</Notes>
  <HiddenSlides>0</HiddenSlides>
  <MMClips>30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Wingdings</vt:lpstr>
      <vt:lpstr>Office Theme</vt:lpstr>
      <vt:lpstr>1_Office Theme</vt:lpstr>
      <vt:lpstr>2_Office Theme</vt:lpstr>
      <vt:lpstr>3_Office Theme</vt:lpstr>
      <vt:lpstr>Management of  Conflict of Interests (COI)  of experts </vt:lpstr>
      <vt:lpstr>PowerPoint Presentation</vt:lpstr>
      <vt:lpstr>PowerPoint Presentation</vt:lpstr>
      <vt:lpstr>Legal basis – Experts’ obligations</vt:lpstr>
      <vt:lpstr>European Commission policy on the management of conflict of interests of EXPAMED</vt:lpstr>
      <vt:lpstr>PowerPoint Presentation</vt:lpstr>
      <vt:lpstr>Definition of 'medical device company’ in the context of this COI policy</vt:lpstr>
      <vt:lpstr>Definition of 'medical device company' for the purpose of the policy on the management of CoI</vt:lpstr>
      <vt:lpstr>PowerPoint Presentation</vt:lpstr>
      <vt:lpstr>Types of interests to be declared</vt:lpstr>
      <vt:lpstr>PowerPoint Presentation</vt:lpstr>
      <vt:lpstr>Direct interests:   1. Employment</vt:lpstr>
      <vt:lpstr>Direct interests:   2. Consultancy</vt:lpstr>
      <vt:lpstr>Direct interests:   3. Strategic advisory role</vt:lpstr>
      <vt:lpstr>Direct interests:   4. Financial interests (current)</vt:lpstr>
      <vt:lpstr>PowerPoint Presentation</vt:lpstr>
      <vt:lpstr>Indirect interests:   Investigators</vt:lpstr>
      <vt:lpstr>Indirect interests:   Grants / Family members</vt:lpstr>
      <vt:lpstr>Other declarable interests</vt:lpstr>
      <vt:lpstr>PowerPoint Presentation</vt:lpstr>
      <vt:lpstr>Declaration of Interests using the DOI form</vt:lpstr>
      <vt:lpstr>Declaration of Interests using the DOI form</vt:lpstr>
      <vt:lpstr>PowerPoint Presentation</vt:lpstr>
      <vt:lpstr>PowerPoint Presentation</vt:lpstr>
      <vt:lpstr>Assessment of experts’ DOI and possible restrictions</vt:lpstr>
      <vt:lpstr>PowerPoint Presentation</vt:lpstr>
      <vt:lpstr>Key messages for experts</vt:lpstr>
      <vt:lpstr>3 key documents regarding the conflicts of interests</vt:lpstr>
      <vt:lpstr>References</vt:lpstr>
      <vt:lpstr>Thank you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2020-12-10T12:16:31Z</dcterms:created>
  <dcterms:modified xsi:type="dcterms:W3CDTF">2020-12-10T12:18:16Z</dcterms:modified>
</cp:coreProperties>
</file>