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3"/>
  </p:notesMasterIdLst>
  <p:sldIdLst>
    <p:sldId id="257" r:id="rId2"/>
    <p:sldId id="278" r:id="rId3"/>
    <p:sldId id="279" r:id="rId4"/>
    <p:sldId id="280" r:id="rId5"/>
    <p:sldId id="281" r:id="rId6"/>
    <p:sldId id="296" r:id="rId7"/>
    <p:sldId id="283" r:id="rId8"/>
    <p:sldId id="284" r:id="rId9"/>
    <p:sldId id="282" r:id="rId10"/>
    <p:sldId id="285" r:id="rId11"/>
    <p:sldId id="287" r:id="rId12"/>
    <p:sldId id="290" r:id="rId13"/>
    <p:sldId id="286" r:id="rId14"/>
    <p:sldId id="289" r:id="rId15"/>
    <p:sldId id="291" r:id="rId16"/>
    <p:sldId id="292" r:id="rId17"/>
    <p:sldId id="288" r:id="rId18"/>
    <p:sldId id="295" r:id="rId19"/>
    <p:sldId id="294" r:id="rId20"/>
    <p:sldId id="293" r:id="rId21"/>
    <p:sldId id="277"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07" autoAdjust="0"/>
  </p:normalViewPr>
  <p:slideViewPr>
    <p:cSldViewPr>
      <p:cViewPr varScale="1">
        <p:scale>
          <a:sx n="107" d="100"/>
          <a:sy n="107" d="100"/>
        </p:scale>
        <p:origin x="504" y="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BA5835B-2880-4104-8B56-8C0EEA30CFDB}" type="datetimeFigureOut">
              <a:rPr lang="zh-CN" altLang="en-US" smtClean="0"/>
              <a:t>2021/11/8</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CA0FF4C-5F4F-42AE-8BED-E8BD908C924D}" type="slidenum">
              <a:rPr lang="zh-CN" altLang="en-US" smtClean="0"/>
              <a:t>‹#›</a:t>
            </a:fld>
            <a:endParaRPr lang="zh-CN" altLang="en-US"/>
          </a:p>
        </p:txBody>
      </p:sp>
    </p:spTree>
    <p:extLst>
      <p:ext uri="{BB962C8B-B14F-4D97-AF65-F5344CB8AC3E}">
        <p14:creationId xmlns:p14="http://schemas.microsoft.com/office/powerpoint/2010/main" val="35029247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备注占位符 2"/>
          <p:cNvSpPr>
            <a:spLocks noGrp="1"/>
          </p:cNvSpPr>
          <p:nvPr>
            <p:ph type="body" idx="1"/>
          </p:nvPr>
        </p:nvSpPr>
        <p:spPr/>
        <p:txBody>
          <a:bodyPr>
            <a:normAutofit/>
          </a:bodyPr>
          <a:lstStyle/>
          <a:p>
            <a:pPr fontAlgn="auto">
              <a:spcBef>
                <a:spcPts val="0"/>
              </a:spcBef>
              <a:spcAft>
                <a:spcPts val="0"/>
              </a:spcAft>
              <a:defRPr/>
            </a:pPr>
            <a:endParaRPr lang="zh-CN" altLang="en-US" dirty="0"/>
          </a:p>
        </p:txBody>
      </p:sp>
      <p:sp>
        <p:nvSpPr>
          <p:cNvPr id="11268" name="灯片编号占位符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fld id="{6331C3E5-B395-46EC-9722-83CF6AAC4B5D}" type="slidenum">
              <a:rPr lang="zh-CN" altLang="en-US">
                <a:solidFill>
                  <a:prstClr val="black"/>
                </a:solidFill>
              </a:rPr>
              <a:pPr eaLnBrk="1" hangingPunct="1"/>
              <a:t>1</a:t>
            </a:fld>
            <a:endParaRPr lang="zh-CN" altLang="en-US">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901B2EAB-8ED1-4558-A6C9-039322641FC1}"/>
              </a:ext>
            </a:extLst>
          </p:cNvPr>
          <p:cNvSpPr>
            <a:spLocks noGrp="1"/>
          </p:cNvSpPr>
          <p:nvPr>
            <p:ph type="ctrTitle"/>
          </p:nvPr>
        </p:nvSpPr>
        <p:spPr>
          <a:xfrm>
            <a:off x="1143000" y="1122363"/>
            <a:ext cx="6858000" cy="2387600"/>
          </a:xfrm>
        </p:spPr>
        <p:txBody>
          <a:bodyPr anchor="b"/>
          <a:lstStyle>
            <a:lvl1pPr algn="ctr">
              <a:defRPr sz="6000"/>
            </a:lvl1pPr>
          </a:lstStyle>
          <a:p>
            <a:r>
              <a:rPr lang="zh-CN" altLang="en-US"/>
              <a:t>单击此处编辑母版标题样式</a:t>
            </a:r>
          </a:p>
        </p:txBody>
      </p:sp>
      <p:sp>
        <p:nvSpPr>
          <p:cNvPr id="3" name="副标题 2">
            <a:extLst>
              <a:ext uri="{FF2B5EF4-FFF2-40B4-BE49-F238E27FC236}">
                <a16:creationId xmlns:a16="http://schemas.microsoft.com/office/drawing/2014/main" id="{178B7EDE-3212-4EB9-930E-F412FB365EA2}"/>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p>
        </p:txBody>
      </p:sp>
      <p:sp>
        <p:nvSpPr>
          <p:cNvPr id="4" name="日期占位符 3">
            <a:extLst>
              <a:ext uri="{FF2B5EF4-FFF2-40B4-BE49-F238E27FC236}">
                <a16:creationId xmlns:a16="http://schemas.microsoft.com/office/drawing/2014/main" id="{A5DF7128-EE1E-41FE-BFE2-953A38BA140B}"/>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01797EEF-6B13-4E71-927D-7D400DF9EEDA}"/>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95240DA7-621F-4783-B83A-1D5C5BFA53CE}"/>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39613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D38673A-BE73-40AD-91A4-3935800373AD}"/>
              </a:ext>
            </a:extLst>
          </p:cNvPr>
          <p:cNvSpPr>
            <a:spLocks noGrp="1"/>
          </p:cNvSpPr>
          <p:nvPr>
            <p:ph type="title"/>
          </p:nvPr>
        </p:nvSpPr>
        <p:spPr/>
        <p:txBody>
          <a:bodyPr/>
          <a:lstStyle/>
          <a:p>
            <a:r>
              <a:rPr lang="zh-CN" altLang="en-US"/>
              <a:t>单击此处编辑母版标题样式</a:t>
            </a:r>
          </a:p>
        </p:txBody>
      </p:sp>
      <p:sp>
        <p:nvSpPr>
          <p:cNvPr id="3" name="竖排文字占位符 2">
            <a:extLst>
              <a:ext uri="{FF2B5EF4-FFF2-40B4-BE49-F238E27FC236}">
                <a16:creationId xmlns:a16="http://schemas.microsoft.com/office/drawing/2014/main" id="{912F7CFA-01D1-45A3-A98C-5B8E3EAFBD33}"/>
              </a:ext>
            </a:extLst>
          </p:cNvPr>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B0BE31F4-EA61-4583-9BC0-F3631FE90949}"/>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C8F7A4BE-174A-4BEC-BB15-7EBEF026A17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2245F0E9-66A3-4E22-9ECF-4D6DD69E1ED8}"/>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2956552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a:extLst>
              <a:ext uri="{FF2B5EF4-FFF2-40B4-BE49-F238E27FC236}">
                <a16:creationId xmlns:a16="http://schemas.microsoft.com/office/drawing/2014/main" id="{2872BF5F-8D4F-48A3-9631-314F58CF1FBB}"/>
              </a:ext>
            </a:extLst>
          </p:cNvPr>
          <p:cNvSpPr>
            <a:spLocks noGrp="1"/>
          </p:cNvSpPr>
          <p:nvPr>
            <p:ph type="title" orient="vert"/>
          </p:nvPr>
        </p:nvSpPr>
        <p:spPr>
          <a:xfrm>
            <a:off x="6543675" y="365125"/>
            <a:ext cx="1971675" cy="5811838"/>
          </a:xfrm>
        </p:spPr>
        <p:txBody>
          <a:bodyPr vert="eaVert"/>
          <a:lstStyle/>
          <a:p>
            <a:r>
              <a:rPr lang="zh-CN" altLang="en-US"/>
              <a:t>单击此处编辑母版标题样式</a:t>
            </a:r>
          </a:p>
        </p:txBody>
      </p:sp>
      <p:sp>
        <p:nvSpPr>
          <p:cNvPr id="3" name="竖排文字占位符 2">
            <a:extLst>
              <a:ext uri="{FF2B5EF4-FFF2-40B4-BE49-F238E27FC236}">
                <a16:creationId xmlns:a16="http://schemas.microsoft.com/office/drawing/2014/main" id="{BD835561-A6BE-4132-B3C8-56854ADB1C99}"/>
              </a:ext>
            </a:extLst>
          </p:cNvPr>
          <p:cNvSpPr>
            <a:spLocks noGrp="1"/>
          </p:cNvSpPr>
          <p:nvPr>
            <p:ph type="body" orient="vert" idx="1"/>
          </p:nvPr>
        </p:nvSpPr>
        <p:spPr>
          <a:xfrm>
            <a:off x="628650" y="365125"/>
            <a:ext cx="5762625"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A90ED63-D3DC-43EE-AE65-C38FEC3DFB13}"/>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389D6330-A55C-4182-B6A3-CA1A023FF0C5}"/>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59851CB9-9403-41CE-BA49-CD1414FEAA9C}"/>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171425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DE60C5E0-9278-401A-8D09-F33C5AFB8AC8}"/>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FCA54585-5A39-401C-91B9-49D890782352}"/>
              </a:ext>
            </a:extLst>
          </p:cNvPr>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日期占位符 3">
            <a:extLst>
              <a:ext uri="{FF2B5EF4-FFF2-40B4-BE49-F238E27FC236}">
                <a16:creationId xmlns:a16="http://schemas.microsoft.com/office/drawing/2014/main" id="{22A548A6-428B-4766-8442-A54FB5594867}"/>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E5088784-A256-456A-81FE-7BFA45EB9669}"/>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7D7BB041-EC7E-40D3-AF31-1501B78866C1}"/>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126405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1CE5DE23-21FA-46F9-A0B7-2D1740289189}"/>
              </a:ext>
            </a:extLst>
          </p:cNvPr>
          <p:cNvSpPr>
            <a:spLocks noGrp="1"/>
          </p:cNvSpPr>
          <p:nvPr>
            <p:ph type="title"/>
          </p:nvPr>
        </p:nvSpPr>
        <p:spPr>
          <a:xfrm>
            <a:off x="623888" y="1709738"/>
            <a:ext cx="7886700" cy="2852737"/>
          </a:xfrm>
        </p:spPr>
        <p:txBody>
          <a:bodyPr anchor="b"/>
          <a:lstStyle>
            <a:lvl1pPr>
              <a:defRPr sz="6000"/>
            </a:lvl1pPr>
          </a:lstStyle>
          <a:p>
            <a:r>
              <a:rPr lang="zh-CN" altLang="en-US"/>
              <a:t>单击此处编辑母版标题样式</a:t>
            </a:r>
          </a:p>
        </p:txBody>
      </p:sp>
      <p:sp>
        <p:nvSpPr>
          <p:cNvPr id="3" name="文本占位符 2">
            <a:extLst>
              <a:ext uri="{FF2B5EF4-FFF2-40B4-BE49-F238E27FC236}">
                <a16:creationId xmlns:a16="http://schemas.microsoft.com/office/drawing/2014/main" id="{1FD1DC1F-4086-448F-9D3D-280E3C48F62D}"/>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日期占位符 3">
            <a:extLst>
              <a:ext uri="{FF2B5EF4-FFF2-40B4-BE49-F238E27FC236}">
                <a16:creationId xmlns:a16="http://schemas.microsoft.com/office/drawing/2014/main" id="{16E8E689-9064-43F8-A1AF-5C78F55D1E90}"/>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58106144-EB59-42D5-88EE-3FBE87F451AC}"/>
              </a:ext>
            </a:extLst>
          </p:cNvPr>
          <p:cNvSpPr>
            <a:spLocks noGrp="1"/>
          </p:cNvSpPr>
          <p:nvPr>
            <p:ph type="ftr" sz="quarter" idx="11"/>
          </p:nvPr>
        </p:nvSpPr>
        <p:spPr/>
        <p:txBody>
          <a:bodyPr/>
          <a:lstStyle/>
          <a:p>
            <a:endParaRPr lang="zh-CN" altLang="en-US"/>
          </a:p>
        </p:txBody>
      </p:sp>
      <p:sp>
        <p:nvSpPr>
          <p:cNvPr id="6" name="灯片编号占位符 5">
            <a:extLst>
              <a:ext uri="{FF2B5EF4-FFF2-40B4-BE49-F238E27FC236}">
                <a16:creationId xmlns:a16="http://schemas.microsoft.com/office/drawing/2014/main" id="{ABFB87C1-205A-452C-A49D-26FA5C105596}"/>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28841553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B87440C8-DCE2-42FF-B9D3-1FE9DE064494}"/>
              </a:ext>
            </a:extLst>
          </p:cNvPr>
          <p:cNvSpPr>
            <a:spLocks noGrp="1"/>
          </p:cNvSpPr>
          <p:nvPr>
            <p:ph type="title"/>
          </p:nvPr>
        </p:nvSpPr>
        <p:spPr/>
        <p:txBody>
          <a:bodyPr/>
          <a:lstStyle/>
          <a:p>
            <a:r>
              <a:rPr lang="zh-CN" altLang="en-US"/>
              <a:t>单击此处编辑母版标题样式</a:t>
            </a:r>
          </a:p>
        </p:txBody>
      </p:sp>
      <p:sp>
        <p:nvSpPr>
          <p:cNvPr id="3" name="内容占位符 2">
            <a:extLst>
              <a:ext uri="{FF2B5EF4-FFF2-40B4-BE49-F238E27FC236}">
                <a16:creationId xmlns:a16="http://schemas.microsoft.com/office/drawing/2014/main" id="{32B96A23-EACA-46EB-83DB-6AAEC513BD42}"/>
              </a:ext>
            </a:extLst>
          </p:cNvPr>
          <p:cNvSpPr>
            <a:spLocks noGrp="1"/>
          </p:cNvSpPr>
          <p:nvPr>
            <p:ph sz="half" idx="1"/>
          </p:nvPr>
        </p:nvSpPr>
        <p:spPr>
          <a:xfrm>
            <a:off x="628650" y="1825625"/>
            <a:ext cx="386715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内容占位符 3">
            <a:extLst>
              <a:ext uri="{FF2B5EF4-FFF2-40B4-BE49-F238E27FC236}">
                <a16:creationId xmlns:a16="http://schemas.microsoft.com/office/drawing/2014/main" id="{3618BC53-70DD-4D21-B2E6-3044FB53951E}"/>
              </a:ext>
            </a:extLst>
          </p:cNvPr>
          <p:cNvSpPr>
            <a:spLocks noGrp="1"/>
          </p:cNvSpPr>
          <p:nvPr>
            <p:ph sz="half" idx="2"/>
          </p:nvPr>
        </p:nvSpPr>
        <p:spPr>
          <a:xfrm>
            <a:off x="4648200" y="1825625"/>
            <a:ext cx="386715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日期占位符 4">
            <a:extLst>
              <a:ext uri="{FF2B5EF4-FFF2-40B4-BE49-F238E27FC236}">
                <a16:creationId xmlns:a16="http://schemas.microsoft.com/office/drawing/2014/main" id="{A57AAC81-56D2-4458-B770-5AEC229462F2}"/>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6" name="页脚占位符 5">
            <a:extLst>
              <a:ext uri="{FF2B5EF4-FFF2-40B4-BE49-F238E27FC236}">
                <a16:creationId xmlns:a16="http://schemas.microsoft.com/office/drawing/2014/main" id="{25390D66-7C2A-4972-8F43-20695D7A1D9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FEA2D882-0AE1-40CF-AFE9-C86B99C6EB59}"/>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13440261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E141580B-A93A-4FDD-9A2A-F13A9218B0CE}"/>
              </a:ext>
            </a:extLst>
          </p:cNvPr>
          <p:cNvSpPr>
            <a:spLocks noGrp="1"/>
          </p:cNvSpPr>
          <p:nvPr>
            <p:ph type="title"/>
          </p:nvPr>
        </p:nvSpPr>
        <p:spPr>
          <a:xfrm>
            <a:off x="630238" y="365125"/>
            <a:ext cx="7886700" cy="1325563"/>
          </a:xfrm>
        </p:spPr>
        <p:txBody>
          <a:bodyPr/>
          <a:lstStyle/>
          <a:p>
            <a:r>
              <a:rPr lang="zh-CN" altLang="en-US"/>
              <a:t>单击此处编辑母版标题样式</a:t>
            </a:r>
          </a:p>
        </p:txBody>
      </p:sp>
      <p:sp>
        <p:nvSpPr>
          <p:cNvPr id="3" name="文本占位符 2">
            <a:extLst>
              <a:ext uri="{FF2B5EF4-FFF2-40B4-BE49-F238E27FC236}">
                <a16:creationId xmlns:a16="http://schemas.microsoft.com/office/drawing/2014/main" id="{AD8C29E9-4543-4CB0-BAAD-012F0ABAEA16}"/>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内容占位符 3">
            <a:extLst>
              <a:ext uri="{FF2B5EF4-FFF2-40B4-BE49-F238E27FC236}">
                <a16:creationId xmlns:a16="http://schemas.microsoft.com/office/drawing/2014/main" id="{CE4C4BD4-91B6-4DA5-B219-45DDCABEC013}"/>
              </a:ext>
            </a:extLst>
          </p:cNvPr>
          <p:cNvSpPr>
            <a:spLocks noGrp="1"/>
          </p:cNvSpPr>
          <p:nvPr>
            <p:ph sz="half" idx="2"/>
          </p:nvPr>
        </p:nvSpPr>
        <p:spPr>
          <a:xfrm>
            <a:off x="630238" y="2505075"/>
            <a:ext cx="386873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5" name="文本占位符 4">
            <a:extLst>
              <a:ext uri="{FF2B5EF4-FFF2-40B4-BE49-F238E27FC236}">
                <a16:creationId xmlns:a16="http://schemas.microsoft.com/office/drawing/2014/main" id="{8476202A-20C5-4CFD-AEFC-45565B2C6957}"/>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内容占位符 5">
            <a:extLst>
              <a:ext uri="{FF2B5EF4-FFF2-40B4-BE49-F238E27FC236}">
                <a16:creationId xmlns:a16="http://schemas.microsoft.com/office/drawing/2014/main" id="{EB536D6E-0BCE-452D-8A96-971133EB4998}"/>
              </a:ext>
            </a:extLst>
          </p:cNvPr>
          <p:cNvSpPr>
            <a:spLocks noGrp="1"/>
          </p:cNvSpPr>
          <p:nvPr>
            <p:ph sz="quarter" idx="4"/>
          </p:nvPr>
        </p:nvSpPr>
        <p:spPr>
          <a:xfrm>
            <a:off x="4629150" y="2505075"/>
            <a:ext cx="38877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7" name="日期占位符 6">
            <a:extLst>
              <a:ext uri="{FF2B5EF4-FFF2-40B4-BE49-F238E27FC236}">
                <a16:creationId xmlns:a16="http://schemas.microsoft.com/office/drawing/2014/main" id="{10B5D225-A0D9-4333-B695-FB71B69530BC}"/>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8" name="页脚占位符 7">
            <a:extLst>
              <a:ext uri="{FF2B5EF4-FFF2-40B4-BE49-F238E27FC236}">
                <a16:creationId xmlns:a16="http://schemas.microsoft.com/office/drawing/2014/main" id="{B9A6C35F-6E74-4E12-84CE-4924ACC8328B}"/>
              </a:ext>
            </a:extLst>
          </p:cNvPr>
          <p:cNvSpPr>
            <a:spLocks noGrp="1"/>
          </p:cNvSpPr>
          <p:nvPr>
            <p:ph type="ftr" sz="quarter" idx="11"/>
          </p:nvPr>
        </p:nvSpPr>
        <p:spPr/>
        <p:txBody>
          <a:bodyPr/>
          <a:lstStyle/>
          <a:p>
            <a:endParaRPr lang="zh-CN" altLang="en-US"/>
          </a:p>
        </p:txBody>
      </p:sp>
      <p:sp>
        <p:nvSpPr>
          <p:cNvPr id="9" name="灯片编号占位符 8">
            <a:extLst>
              <a:ext uri="{FF2B5EF4-FFF2-40B4-BE49-F238E27FC236}">
                <a16:creationId xmlns:a16="http://schemas.microsoft.com/office/drawing/2014/main" id="{BE36BD4C-6CBB-40A4-8355-C96BB23B63FF}"/>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4180795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3B24B914-904E-42D1-9761-42A16C43C8F1}"/>
              </a:ext>
            </a:extLst>
          </p:cNvPr>
          <p:cNvSpPr>
            <a:spLocks noGrp="1"/>
          </p:cNvSpPr>
          <p:nvPr>
            <p:ph type="title"/>
          </p:nvPr>
        </p:nvSpPr>
        <p:spPr/>
        <p:txBody>
          <a:bodyPr/>
          <a:lstStyle/>
          <a:p>
            <a:r>
              <a:rPr lang="zh-CN" altLang="en-US"/>
              <a:t>单击此处编辑母版标题样式</a:t>
            </a:r>
          </a:p>
        </p:txBody>
      </p:sp>
      <p:sp>
        <p:nvSpPr>
          <p:cNvPr id="3" name="日期占位符 2">
            <a:extLst>
              <a:ext uri="{FF2B5EF4-FFF2-40B4-BE49-F238E27FC236}">
                <a16:creationId xmlns:a16="http://schemas.microsoft.com/office/drawing/2014/main" id="{E6FBC594-DCA6-4087-9FFC-C1DACC8A1659}"/>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4" name="页脚占位符 3">
            <a:extLst>
              <a:ext uri="{FF2B5EF4-FFF2-40B4-BE49-F238E27FC236}">
                <a16:creationId xmlns:a16="http://schemas.microsoft.com/office/drawing/2014/main" id="{4B88565D-7FCA-4791-A2C0-71C288401200}"/>
              </a:ext>
            </a:extLst>
          </p:cNvPr>
          <p:cNvSpPr>
            <a:spLocks noGrp="1"/>
          </p:cNvSpPr>
          <p:nvPr>
            <p:ph type="ftr" sz="quarter" idx="11"/>
          </p:nvPr>
        </p:nvSpPr>
        <p:spPr/>
        <p:txBody>
          <a:bodyPr/>
          <a:lstStyle/>
          <a:p>
            <a:endParaRPr lang="zh-CN" altLang="en-US"/>
          </a:p>
        </p:txBody>
      </p:sp>
      <p:sp>
        <p:nvSpPr>
          <p:cNvPr id="5" name="灯片编号占位符 4">
            <a:extLst>
              <a:ext uri="{FF2B5EF4-FFF2-40B4-BE49-F238E27FC236}">
                <a16:creationId xmlns:a16="http://schemas.microsoft.com/office/drawing/2014/main" id="{C0BB3981-FF73-4222-B33B-F64B8737E4CA}"/>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1872076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C64AB769-29D5-4AF6-9DFE-0F94A94CE75B}"/>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3" name="页脚占位符 2">
            <a:extLst>
              <a:ext uri="{FF2B5EF4-FFF2-40B4-BE49-F238E27FC236}">
                <a16:creationId xmlns:a16="http://schemas.microsoft.com/office/drawing/2014/main" id="{C01F8A97-567D-4DF1-ADC0-97AD169BDB68}"/>
              </a:ext>
            </a:extLst>
          </p:cNvPr>
          <p:cNvSpPr>
            <a:spLocks noGrp="1"/>
          </p:cNvSpPr>
          <p:nvPr>
            <p:ph type="ftr" sz="quarter" idx="11"/>
          </p:nvPr>
        </p:nvSpPr>
        <p:spPr/>
        <p:txBody>
          <a:bodyPr/>
          <a:lstStyle/>
          <a:p>
            <a:endParaRPr lang="zh-CN" altLang="en-US"/>
          </a:p>
        </p:txBody>
      </p:sp>
      <p:sp>
        <p:nvSpPr>
          <p:cNvPr id="4" name="灯片编号占位符 3">
            <a:extLst>
              <a:ext uri="{FF2B5EF4-FFF2-40B4-BE49-F238E27FC236}">
                <a16:creationId xmlns:a16="http://schemas.microsoft.com/office/drawing/2014/main" id="{CD92D980-E6C0-4C3A-A255-0F30C2CB7B3C}"/>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1933696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51B7CCD8-306A-4D07-BB88-87C807DD99E3}"/>
              </a:ext>
            </a:extLst>
          </p:cNvPr>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内容占位符 2">
            <a:extLst>
              <a:ext uri="{FF2B5EF4-FFF2-40B4-BE49-F238E27FC236}">
                <a16:creationId xmlns:a16="http://schemas.microsoft.com/office/drawing/2014/main" id="{A3E6813C-F1AC-45C8-888D-24DF183C4854}"/>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p>
        </p:txBody>
      </p:sp>
      <p:sp>
        <p:nvSpPr>
          <p:cNvPr id="4" name="文本占位符 3">
            <a:extLst>
              <a:ext uri="{FF2B5EF4-FFF2-40B4-BE49-F238E27FC236}">
                <a16:creationId xmlns:a16="http://schemas.microsoft.com/office/drawing/2014/main" id="{F453697A-0C8E-43A4-9B1E-411F61D4884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A06D75C5-BAA9-4D55-8A1D-4ED6147FF37A}"/>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6" name="页脚占位符 5">
            <a:extLst>
              <a:ext uri="{FF2B5EF4-FFF2-40B4-BE49-F238E27FC236}">
                <a16:creationId xmlns:a16="http://schemas.microsoft.com/office/drawing/2014/main" id="{ECD95793-3D49-4A4E-95A4-49A6B09AFDB4}"/>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05D54A4B-91D8-44F0-9AB7-90B877B46EE9}"/>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3248872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a:extLst>
              <a:ext uri="{FF2B5EF4-FFF2-40B4-BE49-F238E27FC236}">
                <a16:creationId xmlns:a16="http://schemas.microsoft.com/office/drawing/2014/main" id="{A7DE28EF-2A50-4E5E-B236-190D0CBC0AA2}"/>
              </a:ext>
            </a:extLst>
          </p:cNvPr>
          <p:cNvSpPr>
            <a:spLocks noGrp="1"/>
          </p:cNvSpPr>
          <p:nvPr>
            <p:ph type="title"/>
          </p:nvPr>
        </p:nvSpPr>
        <p:spPr>
          <a:xfrm>
            <a:off x="630238" y="457200"/>
            <a:ext cx="2949575" cy="1600200"/>
          </a:xfrm>
        </p:spPr>
        <p:txBody>
          <a:bodyPr anchor="b"/>
          <a:lstStyle>
            <a:lvl1pPr>
              <a:defRPr sz="3200"/>
            </a:lvl1pPr>
          </a:lstStyle>
          <a:p>
            <a:r>
              <a:rPr lang="zh-CN" altLang="en-US"/>
              <a:t>单击此处编辑母版标题样式</a:t>
            </a:r>
          </a:p>
        </p:txBody>
      </p:sp>
      <p:sp>
        <p:nvSpPr>
          <p:cNvPr id="3" name="图片占位符 2">
            <a:extLst>
              <a:ext uri="{FF2B5EF4-FFF2-40B4-BE49-F238E27FC236}">
                <a16:creationId xmlns:a16="http://schemas.microsoft.com/office/drawing/2014/main" id="{292E854E-254D-4675-8D1E-9159D76EAA0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a:extLst>
              <a:ext uri="{FF2B5EF4-FFF2-40B4-BE49-F238E27FC236}">
                <a16:creationId xmlns:a16="http://schemas.microsoft.com/office/drawing/2014/main" id="{CDEFCE59-E4E1-4917-B987-D25148056D9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日期占位符 4">
            <a:extLst>
              <a:ext uri="{FF2B5EF4-FFF2-40B4-BE49-F238E27FC236}">
                <a16:creationId xmlns:a16="http://schemas.microsoft.com/office/drawing/2014/main" id="{48E6F112-8291-4E56-84C2-C024A00C7C44}"/>
              </a:ext>
            </a:extLst>
          </p:cNvPr>
          <p:cNvSpPr>
            <a:spLocks noGrp="1"/>
          </p:cNvSpPr>
          <p:nvPr>
            <p:ph type="dt" sz="half" idx="10"/>
          </p:nvPr>
        </p:nvSpPr>
        <p:spPr/>
        <p:txBody>
          <a:bodyPr/>
          <a:lstStyle/>
          <a:p>
            <a:fld id="{998F72D3-0303-4859-8C29-7E10F28C2F80}" type="datetimeFigureOut">
              <a:rPr lang="zh-CN" altLang="en-US" smtClean="0"/>
              <a:t>2021/11/8</a:t>
            </a:fld>
            <a:endParaRPr lang="zh-CN" altLang="en-US"/>
          </a:p>
        </p:txBody>
      </p:sp>
      <p:sp>
        <p:nvSpPr>
          <p:cNvPr id="6" name="页脚占位符 5">
            <a:extLst>
              <a:ext uri="{FF2B5EF4-FFF2-40B4-BE49-F238E27FC236}">
                <a16:creationId xmlns:a16="http://schemas.microsoft.com/office/drawing/2014/main" id="{68A1ABCD-6041-4C52-889B-A1298FED5D18}"/>
              </a:ext>
            </a:extLst>
          </p:cNvPr>
          <p:cNvSpPr>
            <a:spLocks noGrp="1"/>
          </p:cNvSpPr>
          <p:nvPr>
            <p:ph type="ftr" sz="quarter" idx="11"/>
          </p:nvPr>
        </p:nvSpPr>
        <p:spPr/>
        <p:txBody>
          <a:bodyPr/>
          <a:lstStyle/>
          <a:p>
            <a:endParaRPr lang="zh-CN" altLang="en-US"/>
          </a:p>
        </p:txBody>
      </p:sp>
      <p:sp>
        <p:nvSpPr>
          <p:cNvPr id="7" name="灯片编号占位符 6">
            <a:extLst>
              <a:ext uri="{FF2B5EF4-FFF2-40B4-BE49-F238E27FC236}">
                <a16:creationId xmlns:a16="http://schemas.microsoft.com/office/drawing/2014/main" id="{675BF482-353E-47C0-88B5-AFB5AC2A98D8}"/>
              </a:ext>
            </a:extLst>
          </p:cNvPr>
          <p:cNvSpPr>
            <a:spLocks noGrp="1"/>
          </p:cNvSpPr>
          <p:nvPr>
            <p:ph type="sldNum" sz="quarter" idx="12"/>
          </p:nvPr>
        </p:nvSpPr>
        <p:spPr/>
        <p:txBody>
          <a:body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827541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a:extLst>
              <a:ext uri="{FF2B5EF4-FFF2-40B4-BE49-F238E27FC236}">
                <a16:creationId xmlns:a16="http://schemas.microsoft.com/office/drawing/2014/main" id="{347131C0-293A-4F83-BA8F-FAAD9DC4998B}"/>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zh-CN" altLang="en-US" dirty="0"/>
              <a:t>单击此处编辑母版标题样式</a:t>
            </a:r>
          </a:p>
        </p:txBody>
      </p:sp>
      <p:sp>
        <p:nvSpPr>
          <p:cNvPr id="3" name="文本占位符 2">
            <a:extLst>
              <a:ext uri="{FF2B5EF4-FFF2-40B4-BE49-F238E27FC236}">
                <a16:creationId xmlns:a16="http://schemas.microsoft.com/office/drawing/2014/main" id="{40FEFAAB-70EA-43B0-AD66-0307005C9D78}"/>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dirty="0"/>
              <a:t>单击此处编辑母版文本样式</a:t>
            </a:r>
          </a:p>
          <a:p>
            <a:pPr lvl="1"/>
            <a:r>
              <a:rPr lang="zh-CN" altLang="en-US" dirty="0"/>
              <a:t>二级</a:t>
            </a:r>
          </a:p>
          <a:p>
            <a:pPr lvl="2"/>
            <a:r>
              <a:rPr lang="zh-CN" altLang="en-US" dirty="0"/>
              <a:t>三级</a:t>
            </a:r>
          </a:p>
          <a:p>
            <a:pPr lvl="3"/>
            <a:r>
              <a:rPr lang="zh-CN" altLang="en-US" dirty="0"/>
              <a:t>四级</a:t>
            </a:r>
          </a:p>
          <a:p>
            <a:pPr lvl="4"/>
            <a:r>
              <a:rPr lang="zh-CN" altLang="en-US" dirty="0"/>
              <a:t>五级</a:t>
            </a:r>
          </a:p>
        </p:txBody>
      </p:sp>
      <p:sp>
        <p:nvSpPr>
          <p:cNvPr id="4" name="日期占位符 3">
            <a:extLst>
              <a:ext uri="{FF2B5EF4-FFF2-40B4-BE49-F238E27FC236}">
                <a16:creationId xmlns:a16="http://schemas.microsoft.com/office/drawing/2014/main" id="{C6F7D2F5-2702-4930-B049-074D5EA882DE}"/>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8F72D3-0303-4859-8C29-7E10F28C2F80}" type="datetimeFigureOut">
              <a:rPr lang="zh-CN" altLang="en-US" smtClean="0"/>
              <a:t>2021/11/8</a:t>
            </a:fld>
            <a:endParaRPr lang="zh-CN" altLang="en-US"/>
          </a:p>
        </p:txBody>
      </p:sp>
      <p:sp>
        <p:nvSpPr>
          <p:cNvPr id="5" name="页脚占位符 4">
            <a:extLst>
              <a:ext uri="{FF2B5EF4-FFF2-40B4-BE49-F238E27FC236}">
                <a16:creationId xmlns:a16="http://schemas.microsoft.com/office/drawing/2014/main" id="{A04904E9-C8A7-4956-B830-152765F4AC0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a:extLst>
              <a:ext uri="{FF2B5EF4-FFF2-40B4-BE49-F238E27FC236}">
                <a16:creationId xmlns:a16="http://schemas.microsoft.com/office/drawing/2014/main" id="{32E2FB91-6B2B-454C-A839-C505AA7F9E42}"/>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3A2AE1-6BE0-4998-A25F-33E76D7570D8}" type="slidenum">
              <a:rPr lang="zh-CN" altLang="en-US" smtClean="0"/>
              <a:t>‹#›</a:t>
            </a:fld>
            <a:endParaRPr lang="zh-CN" altLang="en-US"/>
          </a:p>
        </p:txBody>
      </p:sp>
    </p:spTree>
    <p:extLst>
      <p:ext uri="{BB962C8B-B14F-4D97-AF65-F5344CB8AC3E}">
        <p14:creationId xmlns:p14="http://schemas.microsoft.com/office/powerpoint/2010/main" val="3020257751"/>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5"/>
          <p:cNvSpPr>
            <a:spLocks noGrp="1"/>
          </p:cNvSpPr>
          <p:nvPr>
            <p:ph type="title"/>
          </p:nvPr>
        </p:nvSpPr>
        <p:spPr>
          <a:xfrm>
            <a:off x="544822" y="2132856"/>
            <a:ext cx="8229600" cy="2304256"/>
          </a:xfrm>
        </p:spPr>
        <p:txBody>
          <a:bodyPr>
            <a:normAutofit/>
          </a:bodyPr>
          <a:lstStyle/>
          <a:p>
            <a:r>
              <a:rPr lang="zh-CN" altLang="en-US" dirty="0"/>
              <a:t>不合格项原因分析和纠正措施</a:t>
            </a:r>
            <a:br>
              <a:rPr lang="en-US" altLang="zh-CN" dirty="0"/>
            </a:br>
            <a:br>
              <a:rPr lang="en-US" altLang="zh-CN" dirty="0"/>
            </a:br>
            <a:endParaRPr lang="zh-CN" altLang="en-US" sz="2000" dirty="0">
              <a:latin typeface="华文楷体" pitchFamily="2" charset="-122"/>
              <a:ea typeface="华文楷体" pitchFamily="2" charset="-122"/>
            </a:endParaRPr>
          </a:p>
        </p:txBody>
      </p:sp>
      <p:sp>
        <p:nvSpPr>
          <p:cNvPr id="9" name="矩形 8"/>
          <p:cNvSpPr/>
          <p:nvPr/>
        </p:nvSpPr>
        <p:spPr>
          <a:xfrm>
            <a:off x="482067" y="5517232"/>
            <a:ext cx="8280920" cy="369332"/>
          </a:xfrm>
          <a:prstGeom prst="rect">
            <a:avLst/>
          </a:prstGeom>
        </p:spPr>
        <p:txBody>
          <a:bodyPr wrap="square">
            <a:spAutoFit/>
          </a:bodyPr>
          <a:lstStyle/>
          <a:p>
            <a:pPr algn="ctr">
              <a:spcAft>
                <a:spcPts val="0"/>
              </a:spcAft>
            </a:pPr>
            <a:r>
              <a:rPr lang="zh-CN" altLang="zh-CN" kern="100" dirty="0">
                <a:solidFill>
                  <a:srgbClr val="000000"/>
                </a:solidFill>
                <a:latin typeface="Times New Roman"/>
              </a:rPr>
              <a:t> 坚持质量第一</a:t>
            </a:r>
            <a:r>
              <a:rPr lang="en-US" altLang="zh-CN" kern="100" dirty="0">
                <a:solidFill>
                  <a:srgbClr val="000000"/>
                </a:solidFill>
                <a:latin typeface="Times New Roman"/>
              </a:rPr>
              <a:t>          </a:t>
            </a:r>
            <a:r>
              <a:rPr lang="zh-CN" altLang="zh-CN" kern="100" dirty="0">
                <a:solidFill>
                  <a:srgbClr val="000000"/>
                </a:solidFill>
                <a:latin typeface="Times New Roman"/>
              </a:rPr>
              <a:t>依靠科技创新</a:t>
            </a:r>
            <a:r>
              <a:rPr lang="en-US" altLang="zh-CN" sz="1200" kern="100" dirty="0">
                <a:latin typeface="Times New Roman"/>
              </a:rPr>
              <a:t>                  </a:t>
            </a:r>
            <a:r>
              <a:rPr lang="en-US" altLang="zh-CN" kern="100" dirty="0">
                <a:solidFill>
                  <a:srgbClr val="000000"/>
                </a:solidFill>
                <a:latin typeface="Times New Roman"/>
              </a:rPr>
              <a:t> </a:t>
            </a:r>
            <a:r>
              <a:rPr lang="zh-CN" altLang="zh-CN" kern="100" dirty="0">
                <a:solidFill>
                  <a:srgbClr val="000000"/>
                </a:solidFill>
                <a:latin typeface="Times New Roman"/>
              </a:rPr>
              <a:t>满足顾客需求</a:t>
            </a:r>
            <a:r>
              <a:rPr lang="en-US" altLang="zh-CN" kern="100" dirty="0">
                <a:solidFill>
                  <a:srgbClr val="000000"/>
                </a:solidFill>
                <a:latin typeface="Times New Roman"/>
              </a:rPr>
              <a:t>        </a:t>
            </a:r>
            <a:r>
              <a:rPr lang="zh-CN" altLang="zh-CN" kern="100" dirty="0">
                <a:solidFill>
                  <a:srgbClr val="000000"/>
                </a:solidFill>
                <a:latin typeface="Times New Roman"/>
              </a:rPr>
              <a:t>打造自主品牌</a:t>
            </a:r>
            <a:endParaRPr lang="zh-CN" altLang="zh-CN" sz="1200" kern="100" dirty="0">
              <a:latin typeface="Times New Roman"/>
            </a:endParaRPr>
          </a:p>
        </p:txBody>
      </p:sp>
    </p:spTree>
    <p:extLst>
      <p:ext uri="{BB962C8B-B14F-4D97-AF65-F5344CB8AC3E}">
        <p14:creationId xmlns:p14="http://schemas.microsoft.com/office/powerpoint/2010/main" val="33295538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四</a:t>
            </a:r>
            <a:r>
              <a:rPr lang="en-US" altLang="zh-CN" sz="3200" dirty="0">
                <a:latin typeface="+mn-ea"/>
                <a:ea typeface="+mn-ea"/>
              </a:rPr>
              <a:t>.</a:t>
            </a:r>
            <a:r>
              <a:rPr lang="zh-CN" altLang="en-US" sz="3200" dirty="0">
                <a:latin typeface="+mn-ea"/>
                <a:ea typeface="+mn-ea"/>
              </a:rPr>
              <a:t>发出不合格项报告要求</a:t>
            </a:r>
          </a:p>
        </p:txBody>
      </p:sp>
      <p:sp>
        <p:nvSpPr>
          <p:cNvPr id="5" name="内容占位符 4"/>
          <p:cNvSpPr>
            <a:spLocks noGrp="1"/>
          </p:cNvSpPr>
          <p:nvPr>
            <p:ph idx="1"/>
          </p:nvPr>
        </p:nvSpPr>
        <p:spPr>
          <a:xfrm>
            <a:off x="323528" y="1268760"/>
            <a:ext cx="8496944" cy="5184576"/>
          </a:xfrm>
        </p:spPr>
        <p:txBody>
          <a:bodyPr>
            <a:normAutofit/>
          </a:bodyPr>
          <a:lstStyle/>
          <a:p>
            <a:pPr algn="just"/>
            <a:r>
              <a:rPr lang="zh-CN" altLang="en-US" dirty="0">
                <a:latin typeface="+mn-ea"/>
              </a:rPr>
              <a:t>措施要求发出时必须明确：</a:t>
            </a:r>
          </a:p>
          <a:p>
            <a:pPr marL="0" indent="0" algn="just">
              <a:buNone/>
            </a:pPr>
            <a:r>
              <a:rPr lang="zh-CN" altLang="en-US" dirty="0">
                <a:solidFill>
                  <a:srgbClr val="FF0000"/>
                </a:solidFill>
                <a:latin typeface="+mn-ea"/>
              </a:rPr>
              <a:t>何时、何地、谁、发现了什么问题、与什么不符，要求责任部门做什么。</a:t>
            </a:r>
          </a:p>
          <a:p>
            <a:pPr algn="just"/>
            <a:r>
              <a:rPr lang="zh-CN" altLang="en-US" dirty="0">
                <a:latin typeface="+mn-ea"/>
              </a:rPr>
              <a:t>验证时应明确：</a:t>
            </a:r>
          </a:p>
          <a:p>
            <a:pPr marL="0" indent="0" algn="just">
              <a:buNone/>
            </a:pPr>
            <a:r>
              <a:rPr lang="zh-CN" altLang="en-US" dirty="0">
                <a:solidFill>
                  <a:srgbClr val="FF0000"/>
                </a:solidFill>
                <a:latin typeface="+mn-ea"/>
              </a:rPr>
              <a:t>何时、何地、谁、做了什么、结果怎样（已符合***要求），验证结论（不符合项已关闭）</a:t>
            </a:r>
          </a:p>
          <a:p>
            <a:pPr marL="0" indent="0" algn="just">
              <a:buNone/>
            </a:pPr>
            <a:endParaRPr lang="zh-CN" altLang="en-US" dirty="0">
              <a:latin typeface="+mn-ea"/>
            </a:endParaRPr>
          </a:p>
        </p:txBody>
      </p:sp>
    </p:spTree>
    <p:extLst>
      <p:ext uri="{BB962C8B-B14F-4D97-AF65-F5344CB8AC3E}">
        <p14:creationId xmlns:p14="http://schemas.microsoft.com/office/powerpoint/2010/main" val="5250503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5" name="内容占位符 4"/>
          <p:cNvSpPr>
            <a:spLocks noGrp="1"/>
          </p:cNvSpPr>
          <p:nvPr>
            <p:ph idx="1"/>
          </p:nvPr>
        </p:nvSpPr>
        <p:spPr>
          <a:xfrm>
            <a:off x="323528" y="1268760"/>
            <a:ext cx="8496944" cy="5184576"/>
          </a:xfrm>
        </p:spPr>
        <p:txBody>
          <a:bodyPr>
            <a:normAutofit fontScale="85000" lnSpcReduction="20000"/>
          </a:bodyPr>
          <a:lstStyle/>
          <a:p>
            <a:pPr marL="0" indent="0" algn="just">
              <a:buNone/>
            </a:pPr>
            <a:r>
              <a:rPr lang="en-US" altLang="zh-CN" dirty="0">
                <a:latin typeface="+mn-ea"/>
              </a:rPr>
              <a:t>5.1 </a:t>
            </a:r>
            <a:r>
              <a:rPr lang="zh-CN" altLang="en-US" dirty="0">
                <a:latin typeface="+mn-ea"/>
              </a:rPr>
              <a:t>分析原因：</a:t>
            </a:r>
            <a:endParaRPr lang="en-US" altLang="zh-CN" dirty="0">
              <a:latin typeface="+mn-ea"/>
            </a:endParaRPr>
          </a:p>
          <a:p>
            <a:pPr marL="0" indent="0" algn="just">
              <a:buNone/>
            </a:pPr>
            <a:r>
              <a:rPr lang="zh-CN" altLang="en-US" dirty="0">
                <a:latin typeface="+mn-ea"/>
              </a:rPr>
              <a:t>    由部门责任人分析已发生的不合格原因或潜在的不合格原因，涉及到多个责任部门的，所有责任部门均应分析出本部门导致不合格发生或潜在不合格的真正原因；</a:t>
            </a:r>
          </a:p>
          <a:p>
            <a:pPr marL="0" indent="0" algn="just">
              <a:buNone/>
            </a:pPr>
            <a:r>
              <a:rPr lang="zh-CN" altLang="en-US" dirty="0">
                <a:latin typeface="+mn-ea"/>
              </a:rPr>
              <a:t>要求：</a:t>
            </a:r>
          </a:p>
          <a:p>
            <a:pPr marL="0" indent="0" algn="just">
              <a:buNone/>
            </a:pPr>
            <a:r>
              <a:rPr lang="en-US" altLang="zh-CN" dirty="0">
                <a:latin typeface="+mn-ea"/>
              </a:rPr>
              <a:t>a</a:t>
            </a:r>
            <a:r>
              <a:rPr lang="zh-CN" altLang="en-US" dirty="0">
                <a:latin typeface="+mn-ea"/>
              </a:rPr>
              <a:t>、原因分析应直达现场，直接观察现物，直接了解现况，要分析出问题的真正原因；</a:t>
            </a:r>
          </a:p>
          <a:p>
            <a:pPr marL="0" indent="0" algn="just">
              <a:buNone/>
            </a:pPr>
            <a:r>
              <a:rPr lang="en-US" altLang="zh-CN" dirty="0">
                <a:latin typeface="+mn-ea"/>
              </a:rPr>
              <a:t>b</a:t>
            </a:r>
            <a:r>
              <a:rPr lang="zh-CN" altLang="en-US" dirty="0">
                <a:latin typeface="+mn-ea"/>
              </a:rPr>
              <a:t>、分析调查原因应全面深入，透过表面现象分析深层的因素；</a:t>
            </a:r>
          </a:p>
          <a:p>
            <a:pPr marL="0" indent="0" algn="just">
              <a:buNone/>
            </a:pPr>
            <a:r>
              <a:rPr lang="en-US" altLang="zh-CN" dirty="0">
                <a:latin typeface="+mn-ea"/>
              </a:rPr>
              <a:t>c</a:t>
            </a:r>
            <a:r>
              <a:rPr lang="zh-CN" altLang="en-US" dirty="0">
                <a:latin typeface="+mn-ea"/>
              </a:rPr>
              <a:t>、分析调查原因时应注重数据化，应用科学的数据分析方法，不可单凭直觉，主观臆断。</a:t>
            </a:r>
          </a:p>
          <a:p>
            <a:pPr marL="0" indent="0" algn="just">
              <a:buNone/>
            </a:pPr>
            <a:endParaRPr lang="en-US" altLang="zh-CN" dirty="0">
              <a:latin typeface="+mn-ea"/>
            </a:endParaRPr>
          </a:p>
          <a:p>
            <a:pPr marL="0" indent="0" algn="just">
              <a:buNone/>
            </a:pPr>
            <a:r>
              <a:rPr lang="zh-CN" altLang="en-US" dirty="0">
                <a:latin typeface="+mn-ea"/>
              </a:rPr>
              <a:t>方法：</a:t>
            </a:r>
          </a:p>
          <a:p>
            <a:pPr marL="0" indent="0" algn="just">
              <a:buNone/>
            </a:pPr>
            <a:r>
              <a:rPr lang="zh-CN" altLang="en-US" dirty="0">
                <a:latin typeface="+mn-ea"/>
              </a:rPr>
              <a:t>   从“</a:t>
            </a:r>
            <a:r>
              <a:rPr lang="zh-CN" altLang="en-US" dirty="0">
                <a:solidFill>
                  <a:srgbClr val="FF0000"/>
                </a:solidFill>
                <a:latin typeface="+mn-ea"/>
              </a:rPr>
              <a:t>人、机、料、法、环</a:t>
            </a:r>
            <a:r>
              <a:rPr lang="zh-CN" altLang="en-US" dirty="0">
                <a:latin typeface="+mn-ea"/>
              </a:rPr>
              <a:t>”五个方面入手展开分析。组织本部门内与不符合相关的人员开展 “为什么”（多问几个为什么）的方式追查原因。</a:t>
            </a:r>
          </a:p>
          <a:p>
            <a:pPr marL="0" indent="0" algn="just">
              <a:buNone/>
            </a:pPr>
            <a:endParaRPr lang="zh-CN" altLang="en-US" dirty="0">
              <a:latin typeface="+mn-ea"/>
            </a:endParaRPr>
          </a:p>
        </p:txBody>
      </p:sp>
    </p:spTree>
    <p:extLst>
      <p:ext uri="{BB962C8B-B14F-4D97-AF65-F5344CB8AC3E}">
        <p14:creationId xmlns:p14="http://schemas.microsoft.com/office/powerpoint/2010/main" val="2337217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5" name="内容占位符 4"/>
          <p:cNvSpPr>
            <a:spLocks noGrp="1"/>
          </p:cNvSpPr>
          <p:nvPr>
            <p:ph idx="1"/>
          </p:nvPr>
        </p:nvSpPr>
        <p:spPr>
          <a:xfrm>
            <a:off x="323528" y="1268760"/>
            <a:ext cx="8496944" cy="4968552"/>
          </a:xfrm>
        </p:spPr>
        <p:txBody>
          <a:bodyPr>
            <a:normAutofit lnSpcReduction="10000"/>
          </a:bodyPr>
          <a:lstStyle/>
          <a:p>
            <a:pPr marL="0" indent="0" algn="just">
              <a:buNone/>
            </a:pPr>
            <a:r>
              <a:rPr lang="zh-CN" altLang="en-US" dirty="0">
                <a:latin typeface="+mn-ea"/>
              </a:rPr>
              <a:t>原因分析常用的方法：</a:t>
            </a:r>
            <a:endParaRPr lang="en-US" altLang="zh-CN" dirty="0">
              <a:latin typeface="+mn-ea"/>
            </a:endParaRPr>
          </a:p>
          <a:p>
            <a:pPr algn="just"/>
            <a:r>
              <a:rPr lang="zh-CN" altLang="en-US" dirty="0">
                <a:latin typeface="+mn-ea"/>
              </a:rPr>
              <a:t>数据分析：把隐没在一大批看来杂乱无章的数据中的信息集中、萃取和提炼出来，以找出所研究对象的内在规律。</a:t>
            </a:r>
          </a:p>
          <a:p>
            <a:pPr algn="just"/>
            <a:r>
              <a:rPr lang="en-US" altLang="zh-CN" dirty="0">
                <a:latin typeface="+mn-ea"/>
              </a:rPr>
              <a:t>PDCA</a:t>
            </a:r>
            <a:r>
              <a:rPr lang="zh-CN" altLang="en-US" dirty="0">
                <a:latin typeface="+mn-ea"/>
              </a:rPr>
              <a:t>循环（戴明环） </a:t>
            </a:r>
          </a:p>
          <a:p>
            <a:pPr marL="0" indent="0" algn="just">
              <a:buNone/>
            </a:pPr>
            <a:r>
              <a:rPr lang="en-US" altLang="zh-CN" dirty="0">
                <a:latin typeface="+mn-ea"/>
              </a:rPr>
              <a:t>P(plan):</a:t>
            </a:r>
            <a:r>
              <a:rPr lang="zh-CN" altLang="en-US" dirty="0">
                <a:latin typeface="+mn-ea"/>
              </a:rPr>
              <a:t>策划，分析原因，制定方法；</a:t>
            </a:r>
          </a:p>
          <a:p>
            <a:pPr marL="0" indent="0" algn="just">
              <a:buNone/>
            </a:pPr>
            <a:r>
              <a:rPr lang="en-US" altLang="zh-CN" dirty="0">
                <a:latin typeface="+mn-ea"/>
              </a:rPr>
              <a:t>D(do):</a:t>
            </a:r>
            <a:r>
              <a:rPr lang="zh-CN" altLang="en-US" dirty="0">
                <a:latin typeface="+mn-ea"/>
              </a:rPr>
              <a:t>实施，任务展开，组织实施；</a:t>
            </a:r>
          </a:p>
          <a:p>
            <a:pPr marL="0" indent="0" algn="just">
              <a:buNone/>
            </a:pPr>
            <a:r>
              <a:rPr lang="en-US" altLang="zh-CN" dirty="0">
                <a:latin typeface="+mn-ea"/>
              </a:rPr>
              <a:t>C(check):</a:t>
            </a:r>
            <a:r>
              <a:rPr lang="zh-CN" altLang="en-US" dirty="0">
                <a:latin typeface="+mn-ea"/>
              </a:rPr>
              <a:t>检查，对实施的结果进行检查；</a:t>
            </a:r>
          </a:p>
          <a:p>
            <a:pPr marL="0" indent="0" algn="just">
              <a:buNone/>
            </a:pPr>
            <a:r>
              <a:rPr lang="en-US" altLang="zh-CN" dirty="0">
                <a:latin typeface="+mn-ea"/>
              </a:rPr>
              <a:t>A(action):</a:t>
            </a:r>
            <a:r>
              <a:rPr lang="zh-CN" altLang="en-US" dirty="0">
                <a:latin typeface="+mn-ea"/>
              </a:rPr>
              <a:t>处置，对检查的结果进行处理，成功的经验加以肯定并推广、标准化，失败的教训加以总结，未解决的问题放到下一个</a:t>
            </a:r>
            <a:r>
              <a:rPr lang="en-US" altLang="zh-CN" dirty="0">
                <a:latin typeface="+mn-ea"/>
              </a:rPr>
              <a:t>PDCA</a:t>
            </a:r>
            <a:r>
              <a:rPr lang="zh-CN" altLang="en-US" dirty="0">
                <a:latin typeface="+mn-ea"/>
              </a:rPr>
              <a:t>循环。</a:t>
            </a:r>
          </a:p>
          <a:p>
            <a:pPr marL="0" indent="0" algn="just">
              <a:buNone/>
            </a:pPr>
            <a:endParaRPr lang="zh-CN" altLang="en-US" dirty="0">
              <a:latin typeface="+mn-ea"/>
            </a:endParaRPr>
          </a:p>
        </p:txBody>
      </p:sp>
    </p:spTree>
    <p:extLst>
      <p:ext uri="{BB962C8B-B14F-4D97-AF65-F5344CB8AC3E}">
        <p14:creationId xmlns:p14="http://schemas.microsoft.com/office/powerpoint/2010/main" val="36020297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5" name="内容占位符 4"/>
          <p:cNvSpPr>
            <a:spLocks noGrp="1"/>
          </p:cNvSpPr>
          <p:nvPr>
            <p:ph idx="1"/>
          </p:nvPr>
        </p:nvSpPr>
        <p:spPr>
          <a:xfrm>
            <a:off x="323528" y="1268760"/>
            <a:ext cx="8496944" cy="2592288"/>
          </a:xfrm>
        </p:spPr>
        <p:txBody>
          <a:bodyPr>
            <a:normAutofit fontScale="77500" lnSpcReduction="20000"/>
          </a:bodyPr>
          <a:lstStyle/>
          <a:p>
            <a:pPr marL="0" indent="0" algn="just">
              <a:buNone/>
            </a:pPr>
            <a:r>
              <a:rPr lang="zh-CN" altLang="en-US" dirty="0">
                <a:latin typeface="+mn-ea"/>
              </a:rPr>
              <a:t>层别图：</a:t>
            </a:r>
          </a:p>
          <a:p>
            <a:pPr marL="0" indent="0" algn="just">
              <a:buNone/>
            </a:pPr>
            <a:r>
              <a:rPr lang="zh-CN" altLang="en-US" dirty="0">
                <a:latin typeface="+mn-ea"/>
              </a:rPr>
              <a:t>层别图是所有手法中最基本的概念，提供了统计的基础，就是将多种多样的资料，因应目的的需要分成不同的类别，使之方便以后的分析，即将所要进行的项目利用统计表进行区别，为运用统计方法管理提供最基本的工具。</a:t>
            </a:r>
          </a:p>
          <a:p>
            <a:pPr marL="0" indent="0" algn="just">
              <a:buNone/>
            </a:pPr>
            <a:r>
              <a:rPr lang="zh-CN" altLang="en-US" dirty="0">
                <a:latin typeface="+mn-ea"/>
              </a:rPr>
              <a:t>层别法的应用，主要是一种系统概念，即在于要想把复杂的资料进行处理，就得懂得如何把这些资料有系统有目的的分门别类的归纳与统计。</a:t>
            </a:r>
          </a:p>
          <a:p>
            <a:pPr marL="0" indent="0" algn="just">
              <a:buNone/>
            </a:pPr>
            <a:r>
              <a:rPr lang="zh-CN" altLang="en-US" dirty="0">
                <a:latin typeface="+mn-ea"/>
              </a:rPr>
              <a:t>例如公司某月合格率为</a:t>
            </a:r>
            <a:r>
              <a:rPr lang="en-US" altLang="zh-CN" dirty="0">
                <a:latin typeface="+mn-ea"/>
              </a:rPr>
              <a:t>90%</a:t>
            </a:r>
            <a:r>
              <a:rPr lang="zh-CN" altLang="en-US" dirty="0">
                <a:latin typeface="+mn-ea"/>
              </a:rPr>
              <a:t>。</a:t>
            </a:r>
            <a:endParaRPr lang="en-US" altLang="zh-CN" dirty="0">
              <a:latin typeface="+mn-ea"/>
            </a:endParaRPr>
          </a:p>
          <a:p>
            <a:pPr marL="0" indent="0" algn="just">
              <a:buNone/>
            </a:pPr>
            <a:endParaRPr lang="zh-CN" altLang="en-US" dirty="0">
              <a:latin typeface="+mn-ea"/>
            </a:endParaRPr>
          </a:p>
        </p:txBody>
      </p:sp>
      <p:graphicFrame>
        <p:nvGraphicFramePr>
          <p:cNvPr id="6" name="表格 5"/>
          <p:cNvGraphicFramePr>
            <a:graphicFrameLocks noGrp="1"/>
          </p:cNvGraphicFramePr>
          <p:nvPr>
            <p:extLst>
              <p:ext uri="{D42A27DB-BD31-4B8C-83A1-F6EECF244321}">
                <p14:modId xmlns:p14="http://schemas.microsoft.com/office/powerpoint/2010/main" val="695712391"/>
              </p:ext>
            </p:extLst>
          </p:nvPr>
        </p:nvGraphicFramePr>
        <p:xfrm>
          <a:off x="683568" y="3789040"/>
          <a:ext cx="7848600" cy="1747836"/>
        </p:xfrm>
        <a:graphic>
          <a:graphicData uri="http://schemas.openxmlformats.org/drawingml/2006/table">
            <a:tbl>
              <a:tblPr firstRow="1" bandRow="1"/>
              <a:tblGrid>
                <a:gridCol w="1962150">
                  <a:extLst>
                    <a:ext uri="{9D8B030D-6E8A-4147-A177-3AD203B41FA5}">
                      <a16:colId xmlns:a16="http://schemas.microsoft.com/office/drawing/2014/main" val="20000"/>
                    </a:ext>
                  </a:extLst>
                </a:gridCol>
                <a:gridCol w="1962150">
                  <a:extLst>
                    <a:ext uri="{9D8B030D-6E8A-4147-A177-3AD203B41FA5}">
                      <a16:colId xmlns:a16="http://schemas.microsoft.com/office/drawing/2014/main" val="20001"/>
                    </a:ext>
                  </a:extLst>
                </a:gridCol>
                <a:gridCol w="1962150">
                  <a:extLst>
                    <a:ext uri="{9D8B030D-6E8A-4147-A177-3AD203B41FA5}">
                      <a16:colId xmlns:a16="http://schemas.microsoft.com/office/drawing/2014/main" val="20002"/>
                    </a:ext>
                  </a:extLst>
                </a:gridCol>
                <a:gridCol w="1962150">
                  <a:extLst>
                    <a:ext uri="{9D8B030D-6E8A-4147-A177-3AD203B41FA5}">
                      <a16:colId xmlns:a16="http://schemas.microsoft.com/office/drawing/2014/main" val="20003"/>
                    </a:ext>
                  </a:extLst>
                </a:gridCol>
              </a:tblGrid>
              <a:tr h="640196">
                <a:tc>
                  <a:txBody>
                    <a:bodyPr/>
                    <a:lstStyle>
                      <a:lvl1pPr marL="0" algn="l" defTabSz="914400" rtl="0" eaLnBrk="1" latinLnBrk="0" hangingPunct="1">
                        <a:defRPr sz="1800" b="1" kern="1200">
                          <a:solidFill>
                            <a:schemeClr val="lt1"/>
                          </a:solidFill>
                          <a:latin typeface="Arial"/>
                          <a:ea typeface="宋体"/>
                        </a:defRPr>
                      </a:lvl1pPr>
                      <a:lvl2pPr marL="457200" algn="l" defTabSz="914400" rtl="0" eaLnBrk="1" latinLnBrk="0" hangingPunct="1">
                        <a:defRPr sz="1800" b="1" kern="1200">
                          <a:solidFill>
                            <a:schemeClr val="lt1"/>
                          </a:solidFill>
                          <a:latin typeface="Arial"/>
                          <a:ea typeface="宋体"/>
                        </a:defRPr>
                      </a:lvl2pPr>
                      <a:lvl3pPr marL="914400" algn="l" defTabSz="914400" rtl="0" eaLnBrk="1" latinLnBrk="0" hangingPunct="1">
                        <a:defRPr sz="1800" b="1" kern="1200">
                          <a:solidFill>
                            <a:schemeClr val="lt1"/>
                          </a:solidFill>
                          <a:latin typeface="Arial"/>
                          <a:ea typeface="宋体"/>
                        </a:defRPr>
                      </a:lvl3pPr>
                      <a:lvl4pPr marL="1371600" algn="l" defTabSz="914400" rtl="0" eaLnBrk="1" latinLnBrk="0" hangingPunct="1">
                        <a:defRPr sz="1800" b="1" kern="1200">
                          <a:solidFill>
                            <a:schemeClr val="lt1"/>
                          </a:solidFill>
                          <a:latin typeface="Arial"/>
                          <a:ea typeface="宋体"/>
                        </a:defRPr>
                      </a:lvl4pPr>
                      <a:lvl5pPr marL="1828800" algn="l" defTabSz="914400" rtl="0" eaLnBrk="1" latinLnBrk="0" hangingPunct="1">
                        <a:defRPr sz="1800" b="1" kern="1200">
                          <a:solidFill>
                            <a:schemeClr val="lt1"/>
                          </a:solidFill>
                          <a:latin typeface="Arial"/>
                          <a:ea typeface="宋体"/>
                        </a:defRPr>
                      </a:lvl5pPr>
                      <a:lvl6pPr marL="2286000" algn="l" defTabSz="914400" rtl="0" eaLnBrk="1" latinLnBrk="0" hangingPunct="1">
                        <a:defRPr sz="1800" b="1" kern="1200">
                          <a:solidFill>
                            <a:schemeClr val="lt1"/>
                          </a:solidFill>
                          <a:latin typeface="Arial"/>
                          <a:ea typeface="宋体"/>
                        </a:defRPr>
                      </a:lvl6pPr>
                      <a:lvl7pPr marL="2743200" algn="l" defTabSz="914400" rtl="0" eaLnBrk="1" latinLnBrk="0" hangingPunct="1">
                        <a:defRPr sz="1800" b="1" kern="1200">
                          <a:solidFill>
                            <a:schemeClr val="lt1"/>
                          </a:solidFill>
                          <a:latin typeface="Arial"/>
                          <a:ea typeface="宋体"/>
                        </a:defRPr>
                      </a:lvl7pPr>
                      <a:lvl8pPr marL="3200400" algn="l" defTabSz="914400" rtl="0" eaLnBrk="1" latinLnBrk="0" hangingPunct="1">
                        <a:defRPr sz="1800" b="1" kern="1200">
                          <a:solidFill>
                            <a:schemeClr val="lt1"/>
                          </a:solidFill>
                          <a:latin typeface="Arial"/>
                          <a:ea typeface="宋体"/>
                        </a:defRPr>
                      </a:lvl8pPr>
                      <a:lvl9pPr marL="3657600" algn="l" defTabSz="914400" rtl="0" eaLnBrk="1" latinLnBrk="0" hangingPunct="1">
                        <a:defRPr sz="1800" b="1" kern="1200">
                          <a:solidFill>
                            <a:schemeClr val="lt1"/>
                          </a:solidFill>
                          <a:latin typeface="Arial"/>
                          <a:ea typeface="宋体"/>
                        </a:defRPr>
                      </a:lvl9pPr>
                    </a:lstStyle>
                    <a:p>
                      <a:r>
                        <a:rPr lang="zh-CN" altLang="en-US" sz="1800" dirty="0"/>
                        <a:t>             反应釜号</a:t>
                      </a:r>
                      <a:endParaRPr lang="en-US" altLang="zh-CN" sz="1800" dirty="0"/>
                    </a:p>
                    <a:p>
                      <a:r>
                        <a:rPr lang="zh-CN" altLang="en-US" sz="1800" dirty="0"/>
                        <a:t>项目 </a:t>
                      </a:r>
                    </a:p>
                  </a:txBody>
                  <a:tcPr marT="45728" marB="45728">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ap="flat" cmpd="sng" algn="ctr">
                      <a:solidFill>
                        <a:srgbClr val="000000"/>
                      </a:solidFill>
                      <a:prstDash val="solid"/>
                      <a:round/>
                      <a:headEnd type="none" w="med" len="med"/>
                      <a:tailEnd type="none" w="med" len="med"/>
                    </a:lnTlToBr>
                    <a:lnBlToTr w="12700" cmpd="sng">
                      <a:noFill/>
                      <a:prstDash val="solid"/>
                    </a:lnBlToTr>
                    <a:solidFill>
                      <a:srgbClr val="005C5C"/>
                    </a:solidFill>
                  </a:tcPr>
                </a:tc>
                <a:tc>
                  <a:txBody>
                    <a:bodyPr/>
                    <a:lstStyle>
                      <a:lvl1pPr marL="0" algn="l" defTabSz="914400" rtl="0" eaLnBrk="1" latinLnBrk="0" hangingPunct="1">
                        <a:defRPr sz="1800" b="1" kern="1200">
                          <a:solidFill>
                            <a:schemeClr val="lt1"/>
                          </a:solidFill>
                          <a:latin typeface="Arial"/>
                          <a:ea typeface="宋体"/>
                        </a:defRPr>
                      </a:lvl1pPr>
                      <a:lvl2pPr marL="457200" algn="l" defTabSz="914400" rtl="0" eaLnBrk="1" latinLnBrk="0" hangingPunct="1">
                        <a:defRPr sz="1800" b="1" kern="1200">
                          <a:solidFill>
                            <a:schemeClr val="lt1"/>
                          </a:solidFill>
                          <a:latin typeface="Arial"/>
                          <a:ea typeface="宋体"/>
                        </a:defRPr>
                      </a:lvl2pPr>
                      <a:lvl3pPr marL="914400" algn="l" defTabSz="914400" rtl="0" eaLnBrk="1" latinLnBrk="0" hangingPunct="1">
                        <a:defRPr sz="1800" b="1" kern="1200">
                          <a:solidFill>
                            <a:schemeClr val="lt1"/>
                          </a:solidFill>
                          <a:latin typeface="Arial"/>
                          <a:ea typeface="宋体"/>
                        </a:defRPr>
                      </a:lvl3pPr>
                      <a:lvl4pPr marL="1371600" algn="l" defTabSz="914400" rtl="0" eaLnBrk="1" latinLnBrk="0" hangingPunct="1">
                        <a:defRPr sz="1800" b="1" kern="1200">
                          <a:solidFill>
                            <a:schemeClr val="lt1"/>
                          </a:solidFill>
                          <a:latin typeface="Arial"/>
                          <a:ea typeface="宋体"/>
                        </a:defRPr>
                      </a:lvl4pPr>
                      <a:lvl5pPr marL="1828800" algn="l" defTabSz="914400" rtl="0" eaLnBrk="1" latinLnBrk="0" hangingPunct="1">
                        <a:defRPr sz="1800" b="1" kern="1200">
                          <a:solidFill>
                            <a:schemeClr val="lt1"/>
                          </a:solidFill>
                          <a:latin typeface="Arial"/>
                          <a:ea typeface="宋体"/>
                        </a:defRPr>
                      </a:lvl5pPr>
                      <a:lvl6pPr marL="2286000" algn="l" defTabSz="914400" rtl="0" eaLnBrk="1" latinLnBrk="0" hangingPunct="1">
                        <a:defRPr sz="1800" b="1" kern="1200">
                          <a:solidFill>
                            <a:schemeClr val="lt1"/>
                          </a:solidFill>
                          <a:latin typeface="Arial"/>
                          <a:ea typeface="宋体"/>
                        </a:defRPr>
                      </a:lvl6pPr>
                      <a:lvl7pPr marL="2743200" algn="l" defTabSz="914400" rtl="0" eaLnBrk="1" latinLnBrk="0" hangingPunct="1">
                        <a:defRPr sz="1800" b="1" kern="1200">
                          <a:solidFill>
                            <a:schemeClr val="lt1"/>
                          </a:solidFill>
                          <a:latin typeface="Arial"/>
                          <a:ea typeface="宋体"/>
                        </a:defRPr>
                      </a:lvl7pPr>
                      <a:lvl8pPr marL="3200400" algn="l" defTabSz="914400" rtl="0" eaLnBrk="1" latinLnBrk="0" hangingPunct="1">
                        <a:defRPr sz="1800" b="1" kern="1200">
                          <a:solidFill>
                            <a:schemeClr val="lt1"/>
                          </a:solidFill>
                          <a:latin typeface="Arial"/>
                          <a:ea typeface="宋体"/>
                        </a:defRPr>
                      </a:lvl8pPr>
                      <a:lvl9pPr marL="3657600" algn="l" defTabSz="914400" rtl="0" eaLnBrk="1" latinLnBrk="0" hangingPunct="1">
                        <a:defRPr sz="1800" b="1" kern="1200">
                          <a:solidFill>
                            <a:schemeClr val="lt1"/>
                          </a:solidFill>
                          <a:latin typeface="Arial"/>
                          <a:ea typeface="宋体"/>
                        </a:defRPr>
                      </a:lvl9pPr>
                    </a:lstStyle>
                    <a:p>
                      <a:pPr algn="ctr"/>
                      <a:r>
                        <a:rPr lang="en-US" altLang="zh-CN" sz="1800" dirty="0"/>
                        <a:t>A</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5C5C"/>
                    </a:solidFill>
                  </a:tcPr>
                </a:tc>
                <a:tc>
                  <a:txBody>
                    <a:bodyPr/>
                    <a:lstStyle>
                      <a:lvl1pPr marL="0" algn="l" defTabSz="914400" rtl="0" eaLnBrk="1" latinLnBrk="0" hangingPunct="1">
                        <a:defRPr sz="1800" b="1" kern="1200">
                          <a:solidFill>
                            <a:schemeClr val="lt1"/>
                          </a:solidFill>
                          <a:latin typeface="Arial"/>
                          <a:ea typeface="宋体"/>
                        </a:defRPr>
                      </a:lvl1pPr>
                      <a:lvl2pPr marL="457200" algn="l" defTabSz="914400" rtl="0" eaLnBrk="1" latinLnBrk="0" hangingPunct="1">
                        <a:defRPr sz="1800" b="1" kern="1200">
                          <a:solidFill>
                            <a:schemeClr val="lt1"/>
                          </a:solidFill>
                          <a:latin typeface="Arial"/>
                          <a:ea typeface="宋体"/>
                        </a:defRPr>
                      </a:lvl2pPr>
                      <a:lvl3pPr marL="914400" algn="l" defTabSz="914400" rtl="0" eaLnBrk="1" latinLnBrk="0" hangingPunct="1">
                        <a:defRPr sz="1800" b="1" kern="1200">
                          <a:solidFill>
                            <a:schemeClr val="lt1"/>
                          </a:solidFill>
                          <a:latin typeface="Arial"/>
                          <a:ea typeface="宋体"/>
                        </a:defRPr>
                      </a:lvl3pPr>
                      <a:lvl4pPr marL="1371600" algn="l" defTabSz="914400" rtl="0" eaLnBrk="1" latinLnBrk="0" hangingPunct="1">
                        <a:defRPr sz="1800" b="1" kern="1200">
                          <a:solidFill>
                            <a:schemeClr val="lt1"/>
                          </a:solidFill>
                          <a:latin typeface="Arial"/>
                          <a:ea typeface="宋体"/>
                        </a:defRPr>
                      </a:lvl4pPr>
                      <a:lvl5pPr marL="1828800" algn="l" defTabSz="914400" rtl="0" eaLnBrk="1" latinLnBrk="0" hangingPunct="1">
                        <a:defRPr sz="1800" b="1" kern="1200">
                          <a:solidFill>
                            <a:schemeClr val="lt1"/>
                          </a:solidFill>
                          <a:latin typeface="Arial"/>
                          <a:ea typeface="宋体"/>
                        </a:defRPr>
                      </a:lvl5pPr>
                      <a:lvl6pPr marL="2286000" algn="l" defTabSz="914400" rtl="0" eaLnBrk="1" latinLnBrk="0" hangingPunct="1">
                        <a:defRPr sz="1800" b="1" kern="1200">
                          <a:solidFill>
                            <a:schemeClr val="lt1"/>
                          </a:solidFill>
                          <a:latin typeface="Arial"/>
                          <a:ea typeface="宋体"/>
                        </a:defRPr>
                      </a:lvl6pPr>
                      <a:lvl7pPr marL="2743200" algn="l" defTabSz="914400" rtl="0" eaLnBrk="1" latinLnBrk="0" hangingPunct="1">
                        <a:defRPr sz="1800" b="1" kern="1200">
                          <a:solidFill>
                            <a:schemeClr val="lt1"/>
                          </a:solidFill>
                          <a:latin typeface="Arial"/>
                          <a:ea typeface="宋体"/>
                        </a:defRPr>
                      </a:lvl7pPr>
                      <a:lvl8pPr marL="3200400" algn="l" defTabSz="914400" rtl="0" eaLnBrk="1" latinLnBrk="0" hangingPunct="1">
                        <a:defRPr sz="1800" b="1" kern="1200">
                          <a:solidFill>
                            <a:schemeClr val="lt1"/>
                          </a:solidFill>
                          <a:latin typeface="Arial"/>
                          <a:ea typeface="宋体"/>
                        </a:defRPr>
                      </a:lvl8pPr>
                      <a:lvl9pPr marL="3657600" algn="l" defTabSz="914400" rtl="0" eaLnBrk="1" latinLnBrk="0" hangingPunct="1">
                        <a:defRPr sz="1800" b="1" kern="1200">
                          <a:solidFill>
                            <a:schemeClr val="lt1"/>
                          </a:solidFill>
                          <a:latin typeface="Arial"/>
                          <a:ea typeface="宋体"/>
                        </a:defRPr>
                      </a:lvl9pPr>
                    </a:lstStyle>
                    <a:p>
                      <a:pPr algn="ctr"/>
                      <a:r>
                        <a:rPr lang="en-US" altLang="zh-CN" sz="1800" dirty="0"/>
                        <a:t>B</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5C5C"/>
                    </a:solidFill>
                  </a:tcPr>
                </a:tc>
                <a:tc>
                  <a:txBody>
                    <a:bodyPr/>
                    <a:lstStyle>
                      <a:lvl1pPr marL="0" algn="l" defTabSz="914400" rtl="0" eaLnBrk="1" latinLnBrk="0" hangingPunct="1">
                        <a:defRPr sz="1800" b="1" kern="1200">
                          <a:solidFill>
                            <a:schemeClr val="lt1"/>
                          </a:solidFill>
                          <a:latin typeface="Arial"/>
                          <a:ea typeface="宋体"/>
                        </a:defRPr>
                      </a:lvl1pPr>
                      <a:lvl2pPr marL="457200" algn="l" defTabSz="914400" rtl="0" eaLnBrk="1" latinLnBrk="0" hangingPunct="1">
                        <a:defRPr sz="1800" b="1" kern="1200">
                          <a:solidFill>
                            <a:schemeClr val="lt1"/>
                          </a:solidFill>
                          <a:latin typeface="Arial"/>
                          <a:ea typeface="宋体"/>
                        </a:defRPr>
                      </a:lvl2pPr>
                      <a:lvl3pPr marL="914400" algn="l" defTabSz="914400" rtl="0" eaLnBrk="1" latinLnBrk="0" hangingPunct="1">
                        <a:defRPr sz="1800" b="1" kern="1200">
                          <a:solidFill>
                            <a:schemeClr val="lt1"/>
                          </a:solidFill>
                          <a:latin typeface="Arial"/>
                          <a:ea typeface="宋体"/>
                        </a:defRPr>
                      </a:lvl3pPr>
                      <a:lvl4pPr marL="1371600" algn="l" defTabSz="914400" rtl="0" eaLnBrk="1" latinLnBrk="0" hangingPunct="1">
                        <a:defRPr sz="1800" b="1" kern="1200">
                          <a:solidFill>
                            <a:schemeClr val="lt1"/>
                          </a:solidFill>
                          <a:latin typeface="Arial"/>
                          <a:ea typeface="宋体"/>
                        </a:defRPr>
                      </a:lvl4pPr>
                      <a:lvl5pPr marL="1828800" algn="l" defTabSz="914400" rtl="0" eaLnBrk="1" latinLnBrk="0" hangingPunct="1">
                        <a:defRPr sz="1800" b="1" kern="1200">
                          <a:solidFill>
                            <a:schemeClr val="lt1"/>
                          </a:solidFill>
                          <a:latin typeface="Arial"/>
                          <a:ea typeface="宋体"/>
                        </a:defRPr>
                      </a:lvl5pPr>
                      <a:lvl6pPr marL="2286000" algn="l" defTabSz="914400" rtl="0" eaLnBrk="1" latinLnBrk="0" hangingPunct="1">
                        <a:defRPr sz="1800" b="1" kern="1200">
                          <a:solidFill>
                            <a:schemeClr val="lt1"/>
                          </a:solidFill>
                          <a:latin typeface="Arial"/>
                          <a:ea typeface="宋体"/>
                        </a:defRPr>
                      </a:lvl6pPr>
                      <a:lvl7pPr marL="2743200" algn="l" defTabSz="914400" rtl="0" eaLnBrk="1" latinLnBrk="0" hangingPunct="1">
                        <a:defRPr sz="1800" b="1" kern="1200">
                          <a:solidFill>
                            <a:schemeClr val="lt1"/>
                          </a:solidFill>
                          <a:latin typeface="Arial"/>
                          <a:ea typeface="宋体"/>
                        </a:defRPr>
                      </a:lvl7pPr>
                      <a:lvl8pPr marL="3200400" algn="l" defTabSz="914400" rtl="0" eaLnBrk="1" latinLnBrk="0" hangingPunct="1">
                        <a:defRPr sz="1800" b="1" kern="1200">
                          <a:solidFill>
                            <a:schemeClr val="lt1"/>
                          </a:solidFill>
                          <a:latin typeface="Arial"/>
                          <a:ea typeface="宋体"/>
                        </a:defRPr>
                      </a:lvl8pPr>
                      <a:lvl9pPr marL="3657600" algn="l" defTabSz="914400" rtl="0" eaLnBrk="1" latinLnBrk="0" hangingPunct="1">
                        <a:defRPr sz="1800" b="1" kern="1200">
                          <a:solidFill>
                            <a:schemeClr val="lt1"/>
                          </a:solidFill>
                          <a:latin typeface="Arial"/>
                          <a:ea typeface="宋体"/>
                        </a:defRPr>
                      </a:lvl9pPr>
                    </a:lstStyle>
                    <a:p>
                      <a:pPr algn="ctr"/>
                      <a:r>
                        <a:rPr lang="en-US" altLang="zh-CN" sz="1800" dirty="0"/>
                        <a:t>C</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38100" cmpd="sng">
                      <a:solidFill>
                        <a:srgbClr val="FFFFFF"/>
                      </a:solidFill>
                    </a:lnB>
                    <a:lnTlToBr w="12700" cmpd="sng">
                      <a:noFill/>
                      <a:prstDash val="solid"/>
                    </a:lnTlToBr>
                    <a:lnBlToTr w="12700" cmpd="sng">
                      <a:noFill/>
                      <a:prstDash val="solid"/>
                    </a:lnBlToTr>
                    <a:solidFill>
                      <a:srgbClr val="005C5C"/>
                    </a:solidFill>
                  </a:tcPr>
                </a:tc>
                <a:extLst>
                  <a:ext uri="{0D108BD9-81ED-4DB2-BD59-A6C34878D82A}">
                    <a16:rowId xmlns:a16="http://schemas.microsoft.com/office/drawing/2014/main" val="10000"/>
                  </a:ext>
                </a:extLst>
              </a:tr>
              <a:tr h="370907">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zh-CN" altLang="en-US" sz="1800" dirty="0"/>
                        <a:t>      合格釜数</a:t>
                      </a:r>
                    </a:p>
                  </a:txBody>
                  <a:tcPr marT="45728" marB="45728">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95</a:t>
                      </a:r>
                      <a:endParaRPr lang="zh-CN" altLang="en-US" sz="1800" dirty="0"/>
                    </a:p>
                  </a:txBody>
                  <a:tcPr marT="45728" marB="45728">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80</a:t>
                      </a:r>
                      <a:endParaRPr lang="zh-CN" altLang="en-US" sz="1800" dirty="0"/>
                    </a:p>
                  </a:txBody>
                  <a:tcPr marT="45728" marB="45728">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95</a:t>
                      </a:r>
                      <a:endParaRPr lang="zh-CN" altLang="en-US" sz="1800" dirty="0"/>
                    </a:p>
                  </a:txBody>
                  <a:tcPr marT="45728" marB="45728">
                    <a:lnL w="12700" cmpd="sng">
                      <a:solidFill>
                        <a:srgbClr val="FFFFFF"/>
                      </a:solidFill>
                    </a:lnL>
                    <a:lnR w="12700" cmpd="sng">
                      <a:solidFill>
                        <a:srgbClr val="FFFFFF"/>
                      </a:solidFill>
                    </a:lnR>
                    <a:lnT w="381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extLst>
                  <a:ext uri="{0D108BD9-81ED-4DB2-BD59-A6C34878D82A}">
                    <a16:rowId xmlns:a16="http://schemas.microsoft.com/office/drawing/2014/main" val="10001"/>
                  </a:ext>
                </a:extLst>
              </a:tr>
              <a:tr h="365826">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zh-CN" altLang="en-US" sz="1800" dirty="0"/>
                        <a:t>    不合格釜数</a:t>
                      </a:r>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2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5</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2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20</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2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en-US" altLang="zh-CN" sz="1800" dirty="0"/>
                        <a:t>             5</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20000"/>
                      </a:srgbClr>
                    </a:solidFill>
                  </a:tcPr>
                </a:tc>
                <a:extLst>
                  <a:ext uri="{0D108BD9-81ED-4DB2-BD59-A6C34878D82A}">
                    <a16:rowId xmlns:a16="http://schemas.microsoft.com/office/drawing/2014/main" val="10002"/>
                  </a:ext>
                </a:extLst>
              </a:tr>
              <a:tr h="370907">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r>
                        <a:rPr lang="zh-CN" altLang="en-US" sz="1800" dirty="0"/>
                        <a:t>      不合格率</a:t>
                      </a:r>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pPr algn="ctr"/>
                      <a:r>
                        <a:rPr lang="en-US" altLang="zh-CN" sz="1800" dirty="0"/>
                        <a:t>95%</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pPr algn="ctr"/>
                      <a:r>
                        <a:rPr lang="en-US" altLang="zh-CN" sz="1800" dirty="0"/>
                        <a:t>80%</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tc>
                  <a:txBody>
                    <a:bodyPr/>
                    <a:lstStyle>
                      <a:lvl1pPr marL="0" algn="l" defTabSz="914400" rtl="0" eaLnBrk="1" latinLnBrk="0" hangingPunct="1">
                        <a:defRPr sz="1800" kern="1200">
                          <a:solidFill>
                            <a:schemeClr val="dk1"/>
                          </a:solidFill>
                          <a:latin typeface="Arial"/>
                          <a:ea typeface="宋体"/>
                        </a:defRPr>
                      </a:lvl1pPr>
                      <a:lvl2pPr marL="457200" algn="l" defTabSz="914400" rtl="0" eaLnBrk="1" latinLnBrk="0" hangingPunct="1">
                        <a:defRPr sz="1800" kern="1200">
                          <a:solidFill>
                            <a:schemeClr val="dk1"/>
                          </a:solidFill>
                          <a:latin typeface="Arial"/>
                          <a:ea typeface="宋体"/>
                        </a:defRPr>
                      </a:lvl2pPr>
                      <a:lvl3pPr marL="914400" algn="l" defTabSz="914400" rtl="0" eaLnBrk="1" latinLnBrk="0" hangingPunct="1">
                        <a:defRPr sz="1800" kern="1200">
                          <a:solidFill>
                            <a:schemeClr val="dk1"/>
                          </a:solidFill>
                          <a:latin typeface="Arial"/>
                          <a:ea typeface="宋体"/>
                        </a:defRPr>
                      </a:lvl3pPr>
                      <a:lvl4pPr marL="1371600" algn="l" defTabSz="914400" rtl="0" eaLnBrk="1" latinLnBrk="0" hangingPunct="1">
                        <a:defRPr sz="1800" kern="1200">
                          <a:solidFill>
                            <a:schemeClr val="dk1"/>
                          </a:solidFill>
                          <a:latin typeface="Arial"/>
                          <a:ea typeface="宋体"/>
                        </a:defRPr>
                      </a:lvl4pPr>
                      <a:lvl5pPr marL="1828800" algn="l" defTabSz="914400" rtl="0" eaLnBrk="1" latinLnBrk="0" hangingPunct="1">
                        <a:defRPr sz="1800" kern="1200">
                          <a:solidFill>
                            <a:schemeClr val="dk1"/>
                          </a:solidFill>
                          <a:latin typeface="Arial"/>
                          <a:ea typeface="宋体"/>
                        </a:defRPr>
                      </a:lvl5pPr>
                      <a:lvl6pPr marL="2286000" algn="l" defTabSz="914400" rtl="0" eaLnBrk="1" latinLnBrk="0" hangingPunct="1">
                        <a:defRPr sz="1800" kern="1200">
                          <a:solidFill>
                            <a:schemeClr val="dk1"/>
                          </a:solidFill>
                          <a:latin typeface="Arial"/>
                          <a:ea typeface="宋体"/>
                        </a:defRPr>
                      </a:lvl6pPr>
                      <a:lvl7pPr marL="2743200" algn="l" defTabSz="914400" rtl="0" eaLnBrk="1" latinLnBrk="0" hangingPunct="1">
                        <a:defRPr sz="1800" kern="1200">
                          <a:solidFill>
                            <a:schemeClr val="dk1"/>
                          </a:solidFill>
                          <a:latin typeface="Arial"/>
                          <a:ea typeface="宋体"/>
                        </a:defRPr>
                      </a:lvl7pPr>
                      <a:lvl8pPr marL="3200400" algn="l" defTabSz="914400" rtl="0" eaLnBrk="1" latinLnBrk="0" hangingPunct="1">
                        <a:defRPr sz="1800" kern="1200">
                          <a:solidFill>
                            <a:schemeClr val="dk1"/>
                          </a:solidFill>
                          <a:latin typeface="Arial"/>
                          <a:ea typeface="宋体"/>
                        </a:defRPr>
                      </a:lvl8pPr>
                      <a:lvl9pPr marL="3657600" algn="l" defTabSz="914400" rtl="0" eaLnBrk="1" latinLnBrk="0" hangingPunct="1">
                        <a:defRPr sz="1800" kern="1200">
                          <a:solidFill>
                            <a:schemeClr val="dk1"/>
                          </a:solidFill>
                          <a:latin typeface="Arial"/>
                          <a:ea typeface="宋体"/>
                        </a:defRPr>
                      </a:lvl9pPr>
                    </a:lstStyle>
                    <a:p>
                      <a:pPr algn="ctr"/>
                      <a:r>
                        <a:rPr lang="en-US" altLang="zh-CN" sz="1800" dirty="0"/>
                        <a:t>95%</a:t>
                      </a:r>
                      <a:endParaRPr lang="zh-CN" altLang="en-US" sz="1800" dirty="0"/>
                    </a:p>
                  </a:txBody>
                  <a:tcPr marT="45728" marB="45728">
                    <a:lnL w="12700" cmpd="sng">
                      <a:solidFill>
                        <a:srgbClr val="FFFFFF"/>
                      </a:solidFill>
                    </a:lnL>
                    <a:lnR w="12700" cmpd="sng">
                      <a:solidFill>
                        <a:srgbClr val="FFFFFF"/>
                      </a:solidFill>
                    </a:lnR>
                    <a:lnT w="12700" cmpd="sng">
                      <a:solidFill>
                        <a:srgbClr val="FFFFFF"/>
                      </a:solidFill>
                    </a:lnT>
                    <a:lnB w="12700" cmpd="sng">
                      <a:solidFill>
                        <a:srgbClr val="FFFFFF"/>
                      </a:solidFill>
                    </a:lnB>
                    <a:lnTlToBr w="12700" cmpd="sng">
                      <a:noFill/>
                      <a:prstDash val="solid"/>
                    </a:lnTlToBr>
                    <a:lnBlToTr w="12700" cmpd="sng">
                      <a:noFill/>
                      <a:prstDash val="solid"/>
                    </a:lnBlToTr>
                    <a:solidFill>
                      <a:srgbClr val="005C5C">
                        <a:tint val="40000"/>
                      </a:srgbClr>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29591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5" name="内容占位符 4"/>
          <p:cNvSpPr>
            <a:spLocks noGrp="1"/>
          </p:cNvSpPr>
          <p:nvPr>
            <p:ph idx="1"/>
          </p:nvPr>
        </p:nvSpPr>
        <p:spPr>
          <a:xfrm>
            <a:off x="251520" y="1268760"/>
            <a:ext cx="8496944" cy="4896544"/>
          </a:xfrm>
        </p:spPr>
        <p:txBody>
          <a:bodyPr>
            <a:normAutofit fontScale="55000" lnSpcReduction="20000"/>
          </a:bodyPr>
          <a:lstStyle/>
          <a:p>
            <a:pPr marL="0" indent="0" algn="just">
              <a:buNone/>
              <a:defRPr/>
            </a:pPr>
            <a:r>
              <a:rPr lang="zh-CN" altLang="zh-CN" sz="5100" b="1" kern="100" dirty="0">
                <a:ea typeface="黑体"/>
                <a:cs typeface="Times New Roman"/>
              </a:rPr>
              <a:t>柏拉图：</a:t>
            </a:r>
            <a:endParaRPr lang="en-US" altLang="zh-CN" sz="5100" b="1" kern="100" dirty="0">
              <a:ea typeface="黑体"/>
              <a:cs typeface="Times New Roman"/>
            </a:endParaRPr>
          </a:p>
          <a:p>
            <a:pPr algn="just">
              <a:defRPr/>
            </a:pPr>
            <a:r>
              <a:rPr lang="zh-CN" altLang="zh-CN" dirty="0"/>
              <a:t>是美国品管大师裘兰博士运用意大利经济学家柏拉图的统计图加以延伸所创造出来的。</a:t>
            </a:r>
          </a:p>
          <a:p>
            <a:pPr algn="just">
              <a:defRPr/>
            </a:pPr>
            <a:r>
              <a:rPr lang="zh-CN" altLang="zh-CN" dirty="0"/>
              <a:t>柏拉图是根据归集的数据以不良原因、不良状况发生的现象，有统计地加以项目分类，计算出各项目所有产生的及所占的比例，依照大小顺序排列，再加上累计值的图形。</a:t>
            </a:r>
          </a:p>
          <a:p>
            <a:pPr algn="just">
              <a:defRPr/>
            </a:pPr>
            <a:r>
              <a:rPr lang="zh-CN" altLang="zh-CN" dirty="0"/>
              <a:t>运用此图形的优点是对于要解决的众多问题中，只要能找出几个影响较大的并加以处置及控制，就可解决问题的</a:t>
            </a:r>
            <a:r>
              <a:rPr lang="en-US" altLang="zh-CN" dirty="0"/>
              <a:t>80%</a:t>
            </a:r>
            <a:r>
              <a:rPr lang="zh-CN" altLang="zh-CN" dirty="0"/>
              <a:t>以上帮助我们抓住关键性的事情。</a:t>
            </a:r>
          </a:p>
          <a:p>
            <a:pPr algn="just">
              <a:defRPr/>
            </a:pPr>
            <a:r>
              <a:rPr lang="zh-CN" altLang="zh-CN" dirty="0"/>
              <a:t>柏拉图的使用要以层别法的项目为前题，依经顺位调整过后的统计表才能画制成柏拉图。</a:t>
            </a:r>
          </a:p>
          <a:p>
            <a:pPr algn="just">
              <a:defRPr/>
            </a:pPr>
            <a:r>
              <a:rPr lang="zh-CN" altLang="zh-CN" dirty="0"/>
              <a:t>制作步骤：</a:t>
            </a:r>
          </a:p>
          <a:p>
            <a:pPr marL="0" indent="0" algn="just">
              <a:buNone/>
              <a:defRPr/>
            </a:pPr>
            <a:r>
              <a:rPr lang="zh-CN" altLang="zh-CN" dirty="0"/>
              <a:t>（</a:t>
            </a:r>
            <a:r>
              <a:rPr lang="en-US" altLang="zh-CN" dirty="0"/>
              <a:t>A</a:t>
            </a:r>
            <a:r>
              <a:rPr lang="zh-CN" altLang="zh-CN" dirty="0"/>
              <a:t>）将要处理的事以状况（现象）或原因加以层别；</a:t>
            </a:r>
          </a:p>
          <a:p>
            <a:pPr marL="0" indent="0" algn="just">
              <a:buNone/>
              <a:defRPr/>
            </a:pPr>
            <a:r>
              <a:rPr lang="zh-CN" altLang="zh-CN" dirty="0"/>
              <a:t>（</a:t>
            </a:r>
            <a:r>
              <a:rPr lang="en-US" altLang="zh-CN" dirty="0"/>
              <a:t>B</a:t>
            </a:r>
            <a:r>
              <a:rPr lang="zh-CN" altLang="zh-CN" dirty="0"/>
              <a:t>）纵轴表示件数或金额数，但最好以金额数表示强烈；</a:t>
            </a:r>
          </a:p>
          <a:p>
            <a:pPr marL="0" indent="0" algn="just">
              <a:buNone/>
              <a:defRPr/>
            </a:pPr>
            <a:r>
              <a:rPr lang="zh-CN" altLang="zh-CN" dirty="0"/>
              <a:t>（</a:t>
            </a:r>
            <a:r>
              <a:rPr lang="en-US" altLang="zh-CN" dirty="0"/>
              <a:t>C</a:t>
            </a:r>
            <a:r>
              <a:rPr lang="zh-CN" altLang="zh-CN" dirty="0"/>
              <a:t>）决定搜集资料的时间，自何时至何日，尽可能定期；</a:t>
            </a:r>
          </a:p>
          <a:p>
            <a:pPr marL="0" indent="0" algn="just">
              <a:buNone/>
              <a:defRPr/>
            </a:pPr>
            <a:r>
              <a:rPr lang="zh-CN" altLang="zh-CN" dirty="0"/>
              <a:t>（</a:t>
            </a:r>
            <a:r>
              <a:rPr lang="en-US" altLang="zh-CN" dirty="0"/>
              <a:t>D</a:t>
            </a:r>
            <a:r>
              <a:rPr lang="zh-CN" altLang="zh-CN" dirty="0"/>
              <a:t>）各项目依照合计之大小顺位自左至右排列在横轴上；</a:t>
            </a:r>
          </a:p>
          <a:p>
            <a:pPr marL="0" indent="0" algn="just">
              <a:buNone/>
              <a:defRPr/>
            </a:pPr>
            <a:r>
              <a:rPr lang="zh-CN" altLang="zh-CN" dirty="0"/>
              <a:t>（</a:t>
            </a:r>
            <a:r>
              <a:rPr lang="en-US" altLang="zh-CN" dirty="0"/>
              <a:t>E</a:t>
            </a:r>
            <a:r>
              <a:rPr lang="zh-CN" altLang="zh-CN" dirty="0"/>
              <a:t>）绘上柱状图；</a:t>
            </a:r>
          </a:p>
          <a:p>
            <a:pPr marL="0" indent="0" algn="just">
              <a:buNone/>
              <a:defRPr/>
            </a:pPr>
            <a:r>
              <a:rPr lang="zh-CN" altLang="zh-CN" dirty="0"/>
              <a:t>（</a:t>
            </a:r>
            <a:r>
              <a:rPr lang="en-US" altLang="zh-CN" dirty="0"/>
              <a:t>F</a:t>
            </a:r>
            <a:r>
              <a:rPr lang="zh-CN" altLang="zh-CN" dirty="0"/>
              <a:t>）连接累积曲线。</a:t>
            </a:r>
            <a:endParaRPr lang="zh-CN" altLang="en-US" dirty="0"/>
          </a:p>
        </p:txBody>
      </p:sp>
    </p:spTree>
    <p:extLst>
      <p:ext uri="{BB962C8B-B14F-4D97-AF65-F5344CB8AC3E}">
        <p14:creationId xmlns:p14="http://schemas.microsoft.com/office/powerpoint/2010/main" val="37949506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2" name="矩形 1"/>
          <p:cNvSpPr/>
          <p:nvPr/>
        </p:nvSpPr>
        <p:spPr>
          <a:xfrm>
            <a:off x="467544" y="1196752"/>
            <a:ext cx="8352928" cy="70788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zh-CN" altLang="en-US" sz="2000" b="0" i="0" u="none" strike="noStrike" kern="0" cap="none" spc="0" normalizeH="0" baseline="0" noProof="0" dirty="0">
                <a:ln>
                  <a:noFill/>
                </a:ln>
                <a:solidFill>
                  <a:srgbClr val="000000"/>
                </a:solidFill>
                <a:effectLst/>
                <a:uLnTx/>
                <a:uFillTx/>
                <a:latin typeface="Arial"/>
                <a:cs typeface="+mj-cs"/>
              </a:rPr>
              <a:t>例如：生产</a:t>
            </a:r>
            <a:r>
              <a:rPr kumimoji="0" lang="zh-CN" altLang="zh-CN" sz="2000" b="0" i="0" u="none" strike="noStrike" kern="0" cap="none" spc="0" normalizeH="0" baseline="0" noProof="0" dirty="0">
                <a:ln>
                  <a:noFill/>
                </a:ln>
                <a:solidFill>
                  <a:srgbClr val="000000"/>
                </a:solidFill>
                <a:effectLst/>
                <a:uLnTx/>
                <a:uFillTx/>
                <a:latin typeface="Arial"/>
                <a:cs typeface="+mj-cs"/>
              </a:rPr>
              <a:t>部门将上个月生产的</a:t>
            </a:r>
            <a:r>
              <a:rPr kumimoji="0" lang="zh-CN" altLang="en-US" sz="2000" b="0" i="0" u="none" strike="noStrike" kern="0" cap="none" spc="0" normalizeH="0" baseline="0" noProof="0" dirty="0">
                <a:ln>
                  <a:noFill/>
                </a:ln>
                <a:solidFill>
                  <a:srgbClr val="000000"/>
                </a:solidFill>
                <a:effectLst/>
                <a:uLnTx/>
                <a:uFillTx/>
                <a:latin typeface="Arial"/>
                <a:cs typeface="+mj-cs"/>
              </a:rPr>
              <a:t>异常</a:t>
            </a:r>
            <a:r>
              <a:rPr kumimoji="0" lang="zh-CN" altLang="zh-CN" sz="2000" b="0" i="0" u="none" strike="noStrike" kern="0" cap="none" spc="0" normalizeH="0" baseline="0" noProof="0" dirty="0">
                <a:ln>
                  <a:noFill/>
                </a:ln>
                <a:solidFill>
                  <a:srgbClr val="000000"/>
                </a:solidFill>
                <a:effectLst/>
                <a:uLnTx/>
                <a:uFillTx/>
                <a:latin typeface="Arial"/>
                <a:cs typeface="+mj-cs"/>
              </a:rPr>
              <a:t>作出统计</a:t>
            </a:r>
            <a:r>
              <a:rPr kumimoji="0" lang="en-US" altLang="zh-CN" sz="2000" b="0" i="0" u="none" strike="noStrike" kern="0" cap="none" spc="0" normalizeH="0" baseline="0" noProof="0" dirty="0">
                <a:ln>
                  <a:noFill/>
                </a:ln>
                <a:solidFill>
                  <a:srgbClr val="000000"/>
                </a:solidFill>
                <a:effectLst/>
                <a:uLnTx/>
                <a:uFillTx/>
                <a:latin typeface="Arial"/>
                <a:cs typeface="+mj-cs"/>
              </a:rPr>
              <a:t>,</a:t>
            </a:r>
            <a:r>
              <a:rPr kumimoji="0" lang="zh-CN" altLang="zh-CN" sz="2000" b="0" i="0" u="none" strike="noStrike" kern="0" cap="none" spc="0" normalizeH="0" baseline="0" noProof="0" dirty="0">
                <a:ln>
                  <a:noFill/>
                </a:ln>
                <a:solidFill>
                  <a:srgbClr val="000000"/>
                </a:solidFill>
                <a:effectLst/>
                <a:uLnTx/>
                <a:uFillTx/>
                <a:latin typeface="Arial"/>
                <a:cs typeface="+mj-cs"/>
              </a:rPr>
              <a:t>总不良数</a:t>
            </a:r>
            <a:r>
              <a:rPr kumimoji="0" lang="en-US" altLang="zh-CN" sz="2000" b="0" i="0" u="none" strike="noStrike" kern="0" cap="none" spc="0" normalizeH="0" baseline="0" noProof="0" dirty="0">
                <a:ln>
                  <a:noFill/>
                </a:ln>
                <a:solidFill>
                  <a:srgbClr val="000000"/>
                </a:solidFill>
                <a:effectLst/>
                <a:uLnTx/>
                <a:uFillTx/>
                <a:latin typeface="Arial"/>
                <a:cs typeface="+mj-cs"/>
              </a:rPr>
              <a:t>414</a:t>
            </a:r>
            <a:r>
              <a:rPr kumimoji="0" lang="zh-CN" altLang="zh-CN" sz="2000" b="0" i="0" u="none" strike="noStrike" kern="0" cap="none" spc="0" normalizeH="0" baseline="0" noProof="0" dirty="0">
                <a:ln>
                  <a:noFill/>
                </a:ln>
                <a:solidFill>
                  <a:srgbClr val="000000"/>
                </a:solidFill>
                <a:effectLst/>
                <a:uLnTx/>
                <a:uFillTx/>
                <a:latin typeface="Arial"/>
                <a:cs typeface="+mj-cs"/>
              </a:rPr>
              <a:t>个</a:t>
            </a:r>
            <a:r>
              <a:rPr kumimoji="0" lang="en-US" altLang="zh-CN" sz="2000" b="0" i="0" u="none" strike="noStrike" kern="0" cap="none" spc="0" normalizeH="0" baseline="0" noProof="0" dirty="0">
                <a:ln>
                  <a:noFill/>
                </a:ln>
                <a:solidFill>
                  <a:srgbClr val="000000"/>
                </a:solidFill>
                <a:effectLst/>
                <a:uLnTx/>
                <a:uFillTx/>
                <a:latin typeface="Arial"/>
                <a:cs typeface="+mj-cs"/>
              </a:rPr>
              <a:t>,</a:t>
            </a:r>
            <a:r>
              <a:rPr kumimoji="0" lang="zh-CN" altLang="zh-CN" sz="2000" b="0" i="0" u="none" strike="noStrike" kern="0" cap="none" spc="0" normalizeH="0" baseline="0" noProof="0" dirty="0">
                <a:ln>
                  <a:noFill/>
                </a:ln>
                <a:solidFill>
                  <a:srgbClr val="000000"/>
                </a:solidFill>
                <a:effectLst/>
                <a:uLnTx/>
                <a:uFillTx/>
                <a:latin typeface="Arial"/>
                <a:cs typeface="+mj-cs"/>
              </a:rPr>
              <a:t>其中不良项目依次为</a:t>
            </a:r>
            <a:r>
              <a:rPr kumimoji="0" lang="en-US" altLang="zh-CN" sz="2000" b="0" i="0" u="none" strike="noStrike" kern="0" cap="none" spc="0" normalizeH="0" baseline="0" noProof="0" dirty="0">
                <a:ln>
                  <a:noFill/>
                </a:ln>
                <a:solidFill>
                  <a:srgbClr val="000000"/>
                </a:solidFill>
                <a:effectLst/>
                <a:uLnTx/>
                <a:uFillTx/>
                <a:latin typeface="Arial"/>
                <a:cs typeface="+mj-cs"/>
              </a:rPr>
              <a:t>:</a:t>
            </a:r>
            <a:endParaRPr kumimoji="0" lang="zh-CN" altLang="en-US" b="0" i="0" u="none" strike="noStrike" kern="0" cap="none" spc="0" normalizeH="0" baseline="0" noProof="0" dirty="0">
              <a:ln>
                <a:noFill/>
              </a:ln>
              <a:solidFill>
                <a:sysClr val="windowText" lastClr="000000"/>
              </a:solidFill>
              <a:effectLst/>
              <a:uLnTx/>
              <a:uFillTx/>
            </a:endParaRPr>
          </a:p>
        </p:txBody>
      </p:sp>
      <p:graphicFrame>
        <p:nvGraphicFramePr>
          <p:cNvPr id="3" name="表格 2"/>
          <p:cNvGraphicFramePr>
            <a:graphicFrameLocks noGrp="1"/>
          </p:cNvGraphicFramePr>
          <p:nvPr>
            <p:extLst>
              <p:ext uri="{D42A27DB-BD31-4B8C-83A1-F6EECF244321}">
                <p14:modId xmlns:p14="http://schemas.microsoft.com/office/powerpoint/2010/main" val="1683874506"/>
              </p:ext>
            </p:extLst>
          </p:nvPr>
        </p:nvGraphicFramePr>
        <p:xfrm>
          <a:off x="827584" y="1904638"/>
          <a:ext cx="7162799" cy="2285021"/>
        </p:xfrm>
        <a:graphic>
          <a:graphicData uri="http://schemas.openxmlformats.org/drawingml/2006/table">
            <a:tbl>
              <a:tblPr>
                <a:tableStyleId>{C4B1156A-380E-4F78-BDF5-A606A8083BF9}</a:tableStyleId>
              </a:tblPr>
              <a:tblGrid>
                <a:gridCol w="1397619">
                  <a:extLst>
                    <a:ext uri="{9D8B030D-6E8A-4147-A177-3AD203B41FA5}">
                      <a16:colId xmlns:a16="http://schemas.microsoft.com/office/drawing/2014/main" val="20000"/>
                    </a:ext>
                  </a:extLst>
                </a:gridCol>
                <a:gridCol w="1439216">
                  <a:extLst>
                    <a:ext uri="{9D8B030D-6E8A-4147-A177-3AD203B41FA5}">
                      <a16:colId xmlns:a16="http://schemas.microsoft.com/office/drawing/2014/main" val="20001"/>
                    </a:ext>
                  </a:extLst>
                </a:gridCol>
                <a:gridCol w="1443375">
                  <a:extLst>
                    <a:ext uri="{9D8B030D-6E8A-4147-A177-3AD203B41FA5}">
                      <a16:colId xmlns:a16="http://schemas.microsoft.com/office/drawing/2014/main" val="20002"/>
                    </a:ext>
                  </a:extLst>
                </a:gridCol>
                <a:gridCol w="1484970">
                  <a:extLst>
                    <a:ext uri="{9D8B030D-6E8A-4147-A177-3AD203B41FA5}">
                      <a16:colId xmlns:a16="http://schemas.microsoft.com/office/drawing/2014/main" val="20003"/>
                    </a:ext>
                  </a:extLst>
                </a:gridCol>
                <a:gridCol w="1397619">
                  <a:extLst>
                    <a:ext uri="{9D8B030D-6E8A-4147-A177-3AD203B41FA5}">
                      <a16:colId xmlns:a16="http://schemas.microsoft.com/office/drawing/2014/main" val="20004"/>
                    </a:ext>
                  </a:extLst>
                </a:gridCol>
              </a:tblGrid>
              <a:tr h="484463">
                <a:tc>
                  <a:txBody>
                    <a:bodyPr/>
                    <a:lstStyle/>
                    <a:p>
                      <a:pPr algn="ctr">
                        <a:lnSpc>
                          <a:spcPts val="1400"/>
                        </a:lnSpc>
                        <a:spcAft>
                          <a:spcPts val="0"/>
                        </a:spcAft>
                      </a:pPr>
                      <a:r>
                        <a:rPr lang="zh-CN" sz="1600" kern="100" dirty="0">
                          <a:effectLst/>
                        </a:rPr>
                        <a:t>顺位</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zh-CN" altLang="en-US" sz="1600" kern="100" dirty="0">
                          <a:effectLst/>
                        </a:rPr>
                        <a:t>异常</a:t>
                      </a:r>
                      <a:r>
                        <a:rPr lang="zh-CN" sz="1600" kern="100" dirty="0">
                          <a:effectLst/>
                        </a:rPr>
                        <a:t>项目</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zh-CN" sz="1600" kern="100" dirty="0">
                          <a:effectLst/>
                        </a:rPr>
                        <a:t>不良数</a:t>
                      </a:r>
                      <a:r>
                        <a:rPr lang="en-US" sz="1600" kern="100" dirty="0">
                          <a:effectLst/>
                        </a:rPr>
                        <a:t>(</a:t>
                      </a:r>
                      <a:r>
                        <a:rPr lang="zh-CN" sz="1600" kern="100" dirty="0">
                          <a:effectLst/>
                        </a:rPr>
                        <a:t>件</a:t>
                      </a:r>
                      <a:r>
                        <a:rPr lang="en-US" sz="1600" kern="100" dirty="0">
                          <a:effectLst/>
                        </a:rPr>
                        <a:t>)</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zh-CN" sz="1600" kern="100">
                          <a:effectLst/>
                        </a:rPr>
                        <a:t>占不良总数比率</a:t>
                      </a:r>
                      <a:r>
                        <a:rPr lang="en-US" sz="1600" kern="100">
                          <a:effectLst/>
                        </a:rPr>
                        <a:t>(%)</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sz="1600" kern="100">
                          <a:effectLst/>
                        </a:rPr>
                        <a:t>累积比率</a:t>
                      </a:r>
                      <a:r>
                        <a:rPr lang="en-US" sz="1600" kern="100">
                          <a:effectLst/>
                        </a:rPr>
                        <a:t>(%)</a:t>
                      </a:r>
                      <a:endParaRPr lang="zh-CN" sz="1600" kern="100">
                        <a:effectLst/>
                        <a:latin typeface="Times New Roman"/>
                        <a:ea typeface="宋体"/>
                      </a:endParaRPr>
                    </a:p>
                  </a:txBody>
                  <a:tcPr marL="68580" marR="68580" marT="0" marB="0" anchor="ctr"/>
                </a:tc>
                <a:extLst>
                  <a:ext uri="{0D108BD9-81ED-4DB2-BD59-A6C34878D82A}">
                    <a16:rowId xmlns:a16="http://schemas.microsoft.com/office/drawing/2014/main" val="10000"/>
                  </a:ext>
                </a:extLst>
              </a:tr>
              <a:tr h="300093">
                <a:tc>
                  <a:txBody>
                    <a:bodyPr/>
                    <a:lstStyle/>
                    <a:p>
                      <a:pPr algn="ctr">
                        <a:lnSpc>
                          <a:spcPts val="1400"/>
                        </a:lnSpc>
                        <a:spcAft>
                          <a:spcPts val="0"/>
                        </a:spcAft>
                      </a:pPr>
                      <a:r>
                        <a:rPr lang="en-US" sz="1600" kern="100">
                          <a:effectLst/>
                        </a:rPr>
                        <a:t>1</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altLang="en-US" sz="1600" kern="100" dirty="0">
                          <a:effectLst/>
                          <a:latin typeface="Times New Roman"/>
                          <a:ea typeface="宋体"/>
                        </a:rPr>
                        <a:t>人员操作</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195</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47.1</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 /</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1"/>
                  </a:ext>
                </a:extLst>
              </a:tr>
              <a:tr h="300093">
                <a:tc>
                  <a:txBody>
                    <a:bodyPr/>
                    <a:lstStyle/>
                    <a:p>
                      <a:pPr algn="ctr">
                        <a:lnSpc>
                          <a:spcPts val="1400"/>
                        </a:lnSpc>
                        <a:spcAft>
                          <a:spcPts val="0"/>
                        </a:spcAft>
                      </a:pPr>
                      <a:r>
                        <a:rPr lang="en-US" sz="1600" kern="100">
                          <a:effectLst/>
                        </a:rPr>
                        <a:t>2</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altLang="en-US" sz="1600" kern="100" dirty="0">
                          <a:effectLst/>
                          <a:latin typeface="Times New Roman"/>
                          <a:ea typeface="宋体"/>
                        </a:rPr>
                        <a:t>设备</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90</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21.7</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68.8</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2"/>
                  </a:ext>
                </a:extLst>
              </a:tr>
              <a:tr h="300093">
                <a:tc>
                  <a:txBody>
                    <a:bodyPr/>
                    <a:lstStyle/>
                    <a:p>
                      <a:pPr algn="ctr">
                        <a:lnSpc>
                          <a:spcPts val="1400"/>
                        </a:lnSpc>
                        <a:spcAft>
                          <a:spcPts val="0"/>
                        </a:spcAft>
                      </a:pPr>
                      <a:r>
                        <a:rPr lang="en-US" sz="1600" kern="100">
                          <a:effectLst/>
                        </a:rPr>
                        <a:t>3</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altLang="en-US" sz="1600" kern="100" dirty="0">
                          <a:effectLst/>
                          <a:latin typeface="Times New Roman"/>
                          <a:ea typeface="宋体"/>
                        </a:rPr>
                        <a:t>原料</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65</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15.8</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84.6</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3"/>
                  </a:ext>
                </a:extLst>
              </a:tr>
              <a:tr h="300093">
                <a:tc>
                  <a:txBody>
                    <a:bodyPr/>
                    <a:lstStyle/>
                    <a:p>
                      <a:pPr algn="ctr">
                        <a:lnSpc>
                          <a:spcPts val="1400"/>
                        </a:lnSpc>
                        <a:spcAft>
                          <a:spcPts val="0"/>
                        </a:spcAft>
                      </a:pPr>
                      <a:r>
                        <a:rPr lang="en-US" sz="1600" kern="100">
                          <a:effectLst/>
                        </a:rPr>
                        <a:t>4</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altLang="en-US" sz="1600" kern="100" dirty="0">
                          <a:effectLst/>
                          <a:latin typeface="Times New Roman"/>
                          <a:ea typeface="宋体"/>
                        </a:rPr>
                        <a:t>能源（水电汽）</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a:effectLst/>
                        </a:rPr>
                        <a:t>45</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10.9</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95.5</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4"/>
                  </a:ext>
                </a:extLst>
              </a:tr>
              <a:tr h="300093">
                <a:tc>
                  <a:txBody>
                    <a:bodyPr/>
                    <a:lstStyle/>
                    <a:p>
                      <a:pPr algn="ctr">
                        <a:lnSpc>
                          <a:spcPts val="1400"/>
                        </a:lnSpc>
                        <a:spcAft>
                          <a:spcPts val="0"/>
                        </a:spcAft>
                      </a:pPr>
                      <a:r>
                        <a:rPr lang="en-US" sz="1600" kern="100">
                          <a:effectLst/>
                        </a:rPr>
                        <a:t>5</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zh-CN" sz="1600" kern="100">
                          <a:effectLst/>
                        </a:rPr>
                        <a:t>其他</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a:effectLst/>
                        </a:rPr>
                        <a:t>19</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4.5</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100</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5"/>
                  </a:ext>
                </a:extLst>
              </a:tr>
              <a:tr h="300093">
                <a:tc>
                  <a:txBody>
                    <a:bodyPr/>
                    <a:lstStyle/>
                    <a:p>
                      <a:pPr algn="ctr">
                        <a:lnSpc>
                          <a:spcPts val="1400"/>
                        </a:lnSpc>
                        <a:spcAft>
                          <a:spcPts val="0"/>
                        </a:spcAft>
                      </a:pPr>
                      <a:r>
                        <a:rPr lang="zh-CN" sz="1600" kern="100">
                          <a:effectLst/>
                        </a:rPr>
                        <a:t>合计</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a:effectLst/>
                        </a:rPr>
                        <a:t> </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414</a:t>
                      </a:r>
                      <a:endParaRPr lang="zh-CN" sz="1600" kern="100" dirty="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a:effectLst/>
                        </a:rPr>
                        <a:t>100</a:t>
                      </a:r>
                      <a:endParaRPr lang="zh-CN" sz="1600" kern="100">
                        <a:effectLst/>
                        <a:latin typeface="Times New Roman"/>
                        <a:ea typeface="宋体"/>
                      </a:endParaRPr>
                    </a:p>
                  </a:txBody>
                  <a:tcPr marL="68580" marR="68580" marT="0" marB="0" anchor="ctr"/>
                </a:tc>
                <a:tc>
                  <a:txBody>
                    <a:bodyPr/>
                    <a:lstStyle/>
                    <a:p>
                      <a:pPr algn="ctr">
                        <a:lnSpc>
                          <a:spcPts val="1400"/>
                        </a:lnSpc>
                        <a:spcAft>
                          <a:spcPts val="0"/>
                        </a:spcAft>
                      </a:pPr>
                      <a:r>
                        <a:rPr lang="en-US" sz="1600" kern="100" dirty="0">
                          <a:effectLst/>
                        </a:rPr>
                        <a:t> </a:t>
                      </a:r>
                      <a:endParaRPr lang="zh-CN" sz="1600" kern="100" dirty="0">
                        <a:effectLst/>
                        <a:latin typeface="Times New Roman"/>
                        <a:ea typeface="宋体"/>
                      </a:endParaRPr>
                    </a:p>
                  </a:txBody>
                  <a:tcPr marL="68580" marR="68580" marT="0" marB="0" anchor="ctr"/>
                </a:tc>
                <a:extLst>
                  <a:ext uri="{0D108BD9-81ED-4DB2-BD59-A6C34878D82A}">
                    <a16:rowId xmlns:a16="http://schemas.microsoft.com/office/drawing/2014/main" val="10006"/>
                  </a:ext>
                </a:extLst>
              </a:tr>
            </a:tbl>
          </a:graphicData>
        </a:graphic>
      </p:graphicFrame>
      <p:pic>
        <p:nvPicPr>
          <p:cNvPr id="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68276" y="4293096"/>
            <a:ext cx="5351463" cy="23488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740106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57200" y="274638"/>
            <a:ext cx="8229600" cy="706090"/>
          </a:xfrm>
        </p:spPr>
        <p:txBody>
          <a:bodyPr/>
          <a:lstStyle/>
          <a:p>
            <a:r>
              <a:rPr lang="zh-CN" altLang="en-US" sz="3200" dirty="0">
                <a:solidFill>
                  <a:prstClr val="black"/>
                </a:solidFill>
                <a:latin typeface="宋体"/>
              </a:rPr>
              <a:t>五</a:t>
            </a:r>
            <a:r>
              <a:rPr lang="en-US" altLang="zh-CN" sz="3200" dirty="0">
                <a:solidFill>
                  <a:prstClr val="black"/>
                </a:solidFill>
                <a:latin typeface="宋体"/>
              </a:rPr>
              <a:t>.</a:t>
            </a:r>
            <a:r>
              <a:rPr lang="zh-CN" altLang="en-US" sz="3200" dirty="0">
                <a:solidFill>
                  <a:prstClr val="black"/>
                </a:solidFill>
                <a:latin typeface="宋体"/>
              </a:rPr>
              <a:t>不合格项改进的原因分析和措施制定</a:t>
            </a:r>
            <a:endParaRPr lang="zh-CN" altLang="en-US" dirty="0"/>
          </a:p>
        </p:txBody>
      </p:sp>
      <p:sp>
        <p:nvSpPr>
          <p:cNvPr id="7" name="内容占位符 6"/>
          <p:cNvSpPr>
            <a:spLocks noGrp="1"/>
          </p:cNvSpPr>
          <p:nvPr>
            <p:ph idx="1"/>
          </p:nvPr>
        </p:nvSpPr>
        <p:spPr>
          <a:xfrm>
            <a:off x="467544" y="1196753"/>
            <a:ext cx="8229600" cy="2880320"/>
          </a:xfrm>
        </p:spPr>
        <p:txBody>
          <a:bodyPr>
            <a:normAutofit fontScale="85000" lnSpcReduction="10000"/>
          </a:bodyPr>
          <a:lstStyle/>
          <a:p>
            <a:pPr marL="0" indent="0" algn="just">
              <a:buNone/>
            </a:pPr>
            <a:r>
              <a:rPr lang="zh-CN" altLang="en-US" dirty="0">
                <a:latin typeface="+mn-ea"/>
              </a:rPr>
              <a:t>困果图：</a:t>
            </a:r>
          </a:p>
          <a:p>
            <a:pPr marL="0" indent="0" algn="just">
              <a:buNone/>
            </a:pPr>
            <a:r>
              <a:rPr lang="zh-CN" altLang="en-US" dirty="0">
                <a:latin typeface="+mn-ea"/>
              </a:rPr>
              <a:t>    又称特性要因图、鱼骨图或石川图，就是将造成某项结果的众多原因以系统的方式进行图解分析，即以图形来表达结果（特性）与原因（要素）之间的关系，当造成结果的原因弄清楚后，解决问题的对策或步骤便轻易找到了。    </a:t>
            </a:r>
            <a:endParaRPr lang="en-US" altLang="zh-CN" dirty="0">
              <a:latin typeface="+mn-ea"/>
            </a:endParaRPr>
          </a:p>
          <a:p>
            <a:pPr marL="0" indent="0" algn="just">
              <a:buNone/>
            </a:pPr>
            <a:r>
              <a:rPr lang="en-US" altLang="zh-CN" dirty="0">
                <a:latin typeface="+mn-ea"/>
              </a:rPr>
              <a:t>    </a:t>
            </a:r>
            <a:r>
              <a:rPr lang="zh-CN" altLang="en-US" dirty="0">
                <a:latin typeface="+mn-ea"/>
              </a:rPr>
              <a:t>某项结果的形成，必定有其原因，企业中常见的原因不外乎从以下几个方面查找：人（人员）、机（机器）、料（材料）、法（方法、文件）、环（环境），管理因素</a:t>
            </a:r>
            <a:r>
              <a:rPr lang="zh-CN" altLang="en-US" dirty="0"/>
              <a:t>。</a:t>
            </a:r>
          </a:p>
          <a:p>
            <a:endParaRPr lang="zh-CN" altLang="en-US"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464" y="4293096"/>
            <a:ext cx="8817024"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44280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5" name="内容占位符 4"/>
          <p:cNvSpPr>
            <a:spLocks noGrp="1"/>
          </p:cNvSpPr>
          <p:nvPr>
            <p:ph idx="1"/>
          </p:nvPr>
        </p:nvSpPr>
        <p:spPr>
          <a:xfrm>
            <a:off x="323528" y="1268760"/>
            <a:ext cx="8496944" cy="5184576"/>
          </a:xfrm>
        </p:spPr>
        <p:txBody>
          <a:bodyPr>
            <a:normAutofit fontScale="92500" lnSpcReduction="10000"/>
          </a:bodyPr>
          <a:lstStyle/>
          <a:p>
            <a:pPr marL="0" indent="0" algn="just">
              <a:buNone/>
            </a:pPr>
            <a:r>
              <a:rPr lang="zh-CN" altLang="en-US" dirty="0">
                <a:latin typeface="+mn-ea"/>
              </a:rPr>
              <a:t> </a:t>
            </a:r>
            <a:r>
              <a:rPr lang="en-US" altLang="zh-CN" dirty="0">
                <a:latin typeface="+mn-ea"/>
              </a:rPr>
              <a:t>5.1</a:t>
            </a:r>
            <a:r>
              <a:rPr lang="zh-CN" altLang="en-US" dirty="0">
                <a:latin typeface="+mn-ea"/>
              </a:rPr>
              <a:t>制定措施   </a:t>
            </a:r>
            <a:endParaRPr lang="en-US" altLang="zh-CN" dirty="0">
              <a:latin typeface="+mn-ea"/>
            </a:endParaRPr>
          </a:p>
          <a:p>
            <a:pPr marL="0" indent="0" algn="just">
              <a:buNone/>
            </a:pPr>
            <a:r>
              <a:rPr lang="zh-CN" altLang="en-US" dirty="0">
                <a:latin typeface="+mn-ea"/>
              </a:rPr>
              <a:t>    根据质量问题的大小或重要程度，运作成本、不合格成本、对业绩的影响以及可信性、安全性和顾客满意等方面的潜在影响综合考虑，以决定采取何种纠正措施，从而获得最佳的改进效果；（应本着解决问题的态度去分析原因、制定措施。）</a:t>
            </a:r>
          </a:p>
          <a:p>
            <a:pPr marL="0" indent="0" algn="just">
              <a:buNone/>
            </a:pPr>
            <a:r>
              <a:rPr lang="zh-CN" altLang="en-US" dirty="0">
                <a:latin typeface="+mn-ea"/>
              </a:rPr>
              <a:t>要求：</a:t>
            </a:r>
          </a:p>
          <a:p>
            <a:pPr marL="0" indent="0" algn="just">
              <a:buNone/>
            </a:pPr>
            <a:r>
              <a:rPr lang="en-US" altLang="zh-CN" dirty="0">
                <a:latin typeface="+mn-ea"/>
              </a:rPr>
              <a:t>a</a:t>
            </a:r>
            <a:r>
              <a:rPr lang="zh-CN" altLang="en-US" dirty="0">
                <a:latin typeface="+mn-ea"/>
              </a:rPr>
              <a:t>、制定的措施应杜绝不合格源头； </a:t>
            </a:r>
          </a:p>
          <a:p>
            <a:pPr marL="0" indent="0" algn="just">
              <a:buNone/>
            </a:pPr>
            <a:r>
              <a:rPr lang="en-US" altLang="zh-CN" dirty="0">
                <a:latin typeface="+mn-ea"/>
              </a:rPr>
              <a:t>b</a:t>
            </a:r>
            <a:r>
              <a:rPr lang="zh-CN" altLang="en-US" dirty="0">
                <a:latin typeface="+mn-ea"/>
              </a:rPr>
              <a:t>、所制定的措施必须量化相关要素，具有可执行性；</a:t>
            </a:r>
          </a:p>
          <a:p>
            <a:pPr marL="0" indent="0" algn="just">
              <a:buNone/>
            </a:pPr>
            <a:r>
              <a:rPr lang="en-US" altLang="zh-CN" dirty="0">
                <a:latin typeface="+mn-ea"/>
              </a:rPr>
              <a:t>c</a:t>
            </a:r>
            <a:r>
              <a:rPr lang="zh-CN" altLang="en-US" dirty="0">
                <a:latin typeface="+mn-ea"/>
              </a:rPr>
              <a:t>、制定的措施不能草率了事，朝令夕改。</a:t>
            </a:r>
          </a:p>
          <a:p>
            <a:pPr marL="0" indent="0" algn="just">
              <a:buNone/>
            </a:pPr>
            <a:r>
              <a:rPr lang="en-US" altLang="zh-CN" dirty="0">
                <a:latin typeface="+mn-ea"/>
              </a:rPr>
              <a:t>d</a:t>
            </a:r>
            <a:r>
              <a:rPr lang="zh-CN" altLang="en-US" dirty="0">
                <a:latin typeface="+mn-ea"/>
              </a:rPr>
              <a:t>、</a:t>
            </a:r>
            <a:r>
              <a:rPr lang="en-US" altLang="zh-CN" dirty="0">
                <a:latin typeface="+mn-ea"/>
              </a:rPr>
              <a:t>Why</a:t>
            </a:r>
            <a:r>
              <a:rPr lang="zh-CN" altLang="en-US" dirty="0">
                <a:latin typeface="+mn-ea"/>
              </a:rPr>
              <a:t>：为什么做这件事</a:t>
            </a:r>
            <a:r>
              <a:rPr lang="en-US" altLang="zh-CN" dirty="0">
                <a:latin typeface="+mn-ea"/>
              </a:rPr>
              <a:t>?  What</a:t>
            </a:r>
            <a:r>
              <a:rPr lang="zh-CN" altLang="en-US" dirty="0">
                <a:latin typeface="+mn-ea"/>
              </a:rPr>
              <a:t>：怎么回事</a:t>
            </a:r>
            <a:r>
              <a:rPr lang="en-US" altLang="zh-CN" dirty="0">
                <a:latin typeface="+mn-ea"/>
              </a:rPr>
              <a:t>?  Where</a:t>
            </a:r>
            <a:r>
              <a:rPr lang="zh-CN" altLang="en-US" dirty="0">
                <a:latin typeface="+mn-ea"/>
              </a:rPr>
              <a:t>：在什么地方执行</a:t>
            </a:r>
            <a:r>
              <a:rPr lang="en-US" altLang="zh-CN" dirty="0">
                <a:latin typeface="+mn-ea"/>
              </a:rPr>
              <a:t>?  When</a:t>
            </a:r>
            <a:r>
              <a:rPr lang="zh-CN" altLang="en-US" dirty="0">
                <a:latin typeface="+mn-ea"/>
              </a:rPr>
              <a:t>：什么时间做？什么时间完成？</a:t>
            </a:r>
            <a:r>
              <a:rPr lang="en-US" altLang="zh-CN" dirty="0">
                <a:latin typeface="+mn-ea"/>
              </a:rPr>
              <a:t>Who</a:t>
            </a:r>
            <a:r>
              <a:rPr lang="zh-CN" altLang="en-US" dirty="0">
                <a:latin typeface="+mn-ea"/>
              </a:rPr>
              <a:t>：由谁执行</a:t>
            </a:r>
            <a:r>
              <a:rPr lang="en-US" altLang="zh-CN" dirty="0">
                <a:latin typeface="+mn-ea"/>
              </a:rPr>
              <a:t>?  How</a:t>
            </a:r>
            <a:r>
              <a:rPr lang="zh-CN" altLang="en-US" dirty="0">
                <a:latin typeface="+mn-ea"/>
              </a:rPr>
              <a:t>：怎么样执行</a:t>
            </a:r>
            <a:r>
              <a:rPr lang="en-US" altLang="zh-CN" dirty="0">
                <a:latin typeface="+mn-ea"/>
              </a:rPr>
              <a:t>?</a:t>
            </a:r>
            <a:r>
              <a:rPr lang="zh-CN" altLang="en-US" dirty="0">
                <a:latin typeface="+mn-ea"/>
              </a:rPr>
              <a:t>（</a:t>
            </a:r>
            <a:r>
              <a:rPr lang="en-US" altLang="zh-CN" dirty="0">
                <a:latin typeface="+mn-ea"/>
              </a:rPr>
              <a:t>5W1H</a:t>
            </a:r>
            <a:r>
              <a:rPr lang="zh-CN" altLang="en-US" dirty="0">
                <a:latin typeface="+mn-ea"/>
              </a:rPr>
              <a:t>）</a:t>
            </a:r>
          </a:p>
        </p:txBody>
      </p:sp>
    </p:spTree>
    <p:extLst>
      <p:ext uri="{BB962C8B-B14F-4D97-AF65-F5344CB8AC3E}">
        <p14:creationId xmlns:p14="http://schemas.microsoft.com/office/powerpoint/2010/main" val="1572193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五</a:t>
            </a:r>
            <a:r>
              <a:rPr lang="en-US" altLang="zh-CN" sz="3200" dirty="0">
                <a:latin typeface="+mn-ea"/>
                <a:ea typeface="+mn-ea"/>
              </a:rPr>
              <a:t>.</a:t>
            </a:r>
            <a:r>
              <a:rPr lang="zh-CN" altLang="en-US" sz="3200" dirty="0">
                <a:latin typeface="+mn-ea"/>
                <a:ea typeface="+mn-ea"/>
              </a:rPr>
              <a:t>不合格项改进的原因分析和措施制定</a:t>
            </a:r>
          </a:p>
        </p:txBody>
      </p:sp>
      <p:sp>
        <p:nvSpPr>
          <p:cNvPr id="2" name="矩形 1"/>
          <p:cNvSpPr/>
          <p:nvPr/>
        </p:nvSpPr>
        <p:spPr>
          <a:xfrm>
            <a:off x="395536" y="1443840"/>
            <a:ext cx="8424936" cy="4154984"/>
          </a:xfrm>
          <a:prstGeom prst="rect">
            <a:avLst/>
          </a:prstGeom>
        </p:spPr>
        <p:txBody>
          <a:bodyPr wrap="square">
            <a:spAutoFit/>
          </a:bodyPr>
          <a:lstStyle/>
          <a:p>
            <a:pPr algn="just"/>
            <a:r>
              <a:rPr lang="en-US" altLang="zh-CN" sz="2400" dirty="0">
                <a:latin typeface="+mn-ea"/>
              </a:rPr>
              <a:t>5.3</a:t>
            </a:r>
            <a:r>
              <a:rPr lang="zh-CN" altLang="en-US" sz="2400" dirty="0">
                <a:latin typeface="+mn-ea"/>
              </a:rPr>
              <a:t>措施实施</a:t>
            </a:r>
            <a:endParaRPr lang="en-US" altLang="zh-CN" sz="2400" dirty="0">
              <a:latin typeface="+mn-ea"/>
            </a:endParaRPr>
          </a:p>
          <a:p>
            <a:pPr algn="just"/>
            <a:r>
              <a:rPr lang="zh-CN" altLang="en-US" sz="2400" dirty="0">
                <a:latin typeface="+mn-ea"/>
              </a:rPr>
              <a:t>    制定好措施之后，实施部门应严格按照制定的措施要求开始实施。（需将</a:t>
            </a:r>
            <a:r>
              <a:rPr lang="en-US" altLang="zh-CN" sz="2400" dirty="0">
                <a:latin typeface="+mn-ea"/>
              </a:rPr>
              <a:t>5W1H</a:t>
            </a:r>
            <a:r>
              <a:rPr lang="zh-CN" altLang="en-US" sz="2400" dirty="0">
                <a:latin typeface="+mn-ea"/>
              </a:rPr>
              <a:t>告知执行人员）</a:t>
            </a:r>
          </a:p>
          <a:p>
            <a:pPr algn="just"/>
            <a:r>
              <a:rPr lang="zh-CN" altLang="en-US" sz="2400" dirty="0">
                <a:latin typeface="+mn-ea"/>
              </a:rPr>
              <a:t>要求：</a:t>
            </a:r>
          </a:p>
          <a:p>
            <a:pPr algn="just"/>
            <a:r>
              <a:rPr lang="en-US" altLang="zh-CN" sz="2400" dirty="0">
                <a:latin typeface="+mn-ea"/>
              </a:rPr>
              <a:t>1</a:t>
            </a:r>
            <a:r>
              <a:rPr lang="zh-CN" altLang="en-US" sz="2400" dirty="0">
                <a:latin typeface="+mn-ea"/>
              </a:rPr>
              <a:t>、措施实施时要分清责任；</a:t>
            </a:r>
          </a:p>
          <a:p>
            <a:pPr algn="just"/>
            <a:r>
              <a:rPr lang="en-US" altLang="zh-CN" sz="2400" dirty="0">
                <a:latin typeface="+mn-ea"/>
              </a:rPr>
              <a:t>2</a:t>
            </a:r>
            <a:r>
              <a:rPr lang="zh-CN" altLang="en-US" sz="2400" dirty="0">
                <a:latin typeface="+mn-ea"/>
              </a:rPr>
              <a:t>、措施实施人要理解措施的原理（制定人员解释）；</a:t>
            </a:r>
          </a:p>
          <a:p>
            <a:pPr algn="just"/>
            <a:r>
              <a:rPr lang="en-US" altLang="zh-CN" sz="2400" dirty="0">
                <a:latin typeface="+mn-ea"/>
              </a:rPr>
              <a:t>3</a:t>
            </a:r>
            <a:r>
              <a:rPr lang="zh-CN" altLang="en-US" sz="2400" dirty="0">
                <a:latin typeface="+mn-ea"/>
              </a:rPr>
              <a:t>、措施的实施要完全到位，不可“偷工减料”，不可以任何借口“避重就轻”；</a:t>
            </a:r>
          </a:p>
          <a:p>
            <a:pPr algn="just"/>
            <a:r>
              <a:rPr lang="en-US" altLang="zh-CN" sz="2400" dirty="0">
                <a:latin typeface="+mn-ea"/>
              </a:rPr>
              <a:t>4</a:t>
            </a:r>
            <a:r>
              <a:rPr lang="zh-CN" altLang="en-US" sz="2400" dirty="0">
                <a:latin typeface="+mn-ea"/>
              </a:rPr>
              <a:t>、实施过程不得随意更改措施，无法实施或发现副作用时应及时向上层报告，经批准后方可更改措施或停止实施，并重新制定措施。</a:t>
            </a:r>
          </a:p>
        </p:txBody>
      </p:sp>
    </p:spTree>
    <p:extLst>
      <p:ext uri="{BB962C8B-B14F-4D97-AF65-F5344CB8AC3E}">
        <p14:creationId xmlns:p14="http://schemas.microsoft.com/office/powerpoint/2010/main" val="4056234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六</a:t>
            </a:r>
            <a:r>
              <a:rPr lang="en-US" altLang="zh-CN" sz="3200" dirty="0">
                <a:latin typeface="+mn-ea"/>
                <a:ea typeface="+mn-ea"/>
              </a:rPr>
              <a:t>.</a:t>
            </a:r>
            <a:r>
              <a:rPr lang="zh-CN" altLang="en-US" sz="3200" dirty="0">
                <a:latin typeface="+mn-ea"/>
                <a:ea typeface="+mn-ea"/>
              </a:rPr>
              <a:t>不符合项改进验证</a:t>
            </a:r>
          </a:p>
        </p:txBody>
      </p:sp>
      <p:sp>
        <p:nvSpPr>
          <p:cNvPr id="2" name="矩形 1"/>
          <p:cNvSpPr/>
          <p:nvPr/>
        </p:nvSpPr>
        <p:spPr>
          <a:xfrm>
            <a:off x="323528" y="1196752"/>
            <a:ext cx="8640960" cy="4985980"/>
          </a:xfrm>
          <a:prstGeom prst="rect">
            <a:avLst/>
          </a:prstGeom>
        </p:spPr>
        <p:txBody>
          <a:bodyPr wrap="square">
            <a:spAutoFit/>
          </a:bodyPr>
          <a:lstStyle/>
          <a:p>
            <a:r>
              <a:rPr lang="zh-CN" altLang="en-US" sz="2000" dirty="0">
                <a:latin typeface="+mn-ea"/>
              </a:rPr>
              <a:t>改进措施验证：</a:t>
            </a:r>
            <a:endParaRPr lang="en-US" altLang="zh-CN" sz="2000" dirty="0">
              <a:latin typeface="+mn-ea"/>
            </a:endParaRPr>
          </a:p>
          <a:p>
            <a:pPr marL="285750" indent="-285750" algn="just">
              <a:buFont typeface="Arial" pitchFamily="34" charset="0"/>
              <a:buChar char="•"/>
            </a:pPr>
            <a:r>
              <a:rPr lang="zh-CN" altLang="en-US" sz="2000" dirty="0">
                <a:latin typeface="+mn-ea"/>
              </a:rPr>
              <a:t>措施实施过程中由发起方负责验证；</a:t>
            </a:r>
          </a:p>
          <a:p>
            <a:pPr marL="285750" indent="-285750" algn="just">
              <a:buFont typeface="Arial" pitchFamily="34" charset="0"/>
              <a:buChar char="•"/>
            </a:pPr>
            <a:r>
              <a:rPr lang="zh-CN" altLang="en-US" sz="2000" dirty="0">
                <a:latin typeface="+mn-ea"/>
              </a:rPr>
              <a:t>在措施完成或到达商定的完成日期后实施验证；</a:t>
            </a:r>
          </a:p>
          <a:p>
            <a:pPr marL="285750" indent="-285750" algn="just">
              <a:buFont typeface="Arial" pitchFamily="34" charset="0"/>
              <a:buChar char="•"/>
            </a:pPr>
            <a:r>
              <a:rPr lang="zh-CN" altLang="en-US" sz="2000" dirty="0">
                <a:latin typeface="+mn-ea"/>
              </a:rPr>
              <a:t>对规定期限内未能完成的纠正和预防措施，发起方应进行跟踪，查明其原因，并与责任方重新商定完成日期；</a:t>
            </a:r>
          </a:p>
          <a:p>
            <a:pPr marL="285750" indent="-285750" algn="just">
              <a:buFont typeface="Arial" pitchFamily="34" charset="0"/>
              <a:buChar char="•"/>
            </a:pPr>
            <a:r>
              <a:rPr lang="zh-CN" altLang="en-US" sz="2000" dirty="0">
                <a:latin typeface="+mn-ea"/>
              </a:rPr>
              <a:t>责任部门不能确定完成期限或无法完成时，由发起方向管理者代表报告，由管理者代表确定解决方案；</a:t>
            </a:r>
          </a:p>
          <a:p>
            <a:pPr marL="285750" indent="-285750" algn="just">
              <a:buFont typeface="Arial" pitchFamily="34" charset="0"/>
              <a:buChar char="•"/>
            </a:pPr>
            <a:r>
              <a:rPr lang="zh-CN" altLang="en-US" sz="2000" dirty="0">
                <a:latin typeface="+mn-ea"/>
              </a:rPr>
              <a:t>若效果不好或不显著，应要求责任方重新制定纠正和预防措施，直到不合格消失或降低到合理程度为止；</a:t>
            </a:r>
          </a:p>
          <a:p>
            <a:endParaRPr lang="en-US" altLang="zh-CN" dirty="0">
              <a:latin typeface="+mn-ea"/>
            </a:endParaRPr>
          </a:p>
          <a:p>
            <a:pPr algn="just"/>
            <a:r>
              <a:rPr lang="zh-CN" altLang="en-US" sz="2000" dirty="0">
                <a:latin typeface="+mn-ea"/>
              </a:rPr>
              <a:t>要求：</a:t>
            </a:r>
          </a:p>
          <a:p>
            <a:pPr algn="just"/>
            <a:r>
              <a:rPr lang="en-US" altLang="zh-CN" sz="2000" dirty="0">
                <a:latin typeface="+mn-ea"/>
              </a:rPr>
              <a:t>1</a:t>
            </a:r>
            <a:r>
              <a:rPr lang="zh-CN" altLang="en-US" sz="2000" dirty="0">
                <a:latin typeface="+mn-ea"/>
              </a:rPr>
              <a:t>、验证应客观、准确、全面且有数据支持；应观察与其它项目有无关联，杜绝某一项不合格的措施成为另一项不合格的潜在因素的现象；</a:t>
            </a:r>
          </a:p>
          <a:p>
            <a:pPr algn="just"/>
            <a:r>
              <a:rPr lang="en-US" altLang="zh-CN" sz="2000" dirty="0">
                <a:latin typeface="+mn-ea"/>
              </a:rPr>
              <a:t>2</a:t>
            </a:r>
            <a:r>
              <a:rPr lang="zh-CN" altLang="en-US" sz="2000" dirty="0">
                <a:latin typeface="+mn-ea"/>
              </a:rPr>
              <a:t>、当不合格或潜在不合格因素经责任部门采取纠正或预防措施且验证有效后再次发生时，不合格自动升级，需原措施制定人的上一级领导负责重新制定纠正措施，最终由厂长组织制定纠正措施与验证。 </a:t>
            </a:r>
          </a:p>
        </p:txBody>
      </p:sp>
    </p:spTree>
    <p:extLst>
      <p:ext uri="{BB962C8B-B14F-4D97-AF65-F5344CB8AC3E}">
        <p14:creationId xmlns:p14="http://schemas.microsoft.com/office/powerpoint/2010/main" val="6491654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0"/>
            <a:ext cx="8229600" cy="1143000"/>
          </a:xfrm>
        </p:spPr>
        <p:txBody>
          <a:bodyPr/>
          <a:lstStyle/>
          <a:p>
            <a:r>
              <a:rPr lang="zh-CN" altLang="en-US" dirty="0"/>
              <a:t>培训目录</a:t>
            </a:r>
          </a:p>
        </p:txBody>
      </p:sp>
      <p:sp>
        <p:nvSpPr>
          <p:cNvPr id="3" name="内容占位符 2"/>
          <p:cNvSpPr>
            <a:spLocks noGrp="1"/>
          </p:cNvSpPr>
          <p:nvPr>
            <p:ph idx="1"/>
          </p:nvPr>
        </p:nvSpPr>
        <p:spPr>
          <a:xfrm>
            <a:off x="467544" y="1268760"/>
            <a:ext cx="8229600" cy="4525963"/>
          </a:xfrm>
        </p:spPr>
        <p:txBody>
          <a:bodyPr>
            <a:normAutofit/>
          </a:bodyPr>
          <a:lstStyle/>
          <a:p>
            <a:pPr marL="514350" indent="-514350">
              <a:buAutoNum type="arabicPeriod"/>
            </a:pPr>
            <a:r>
              <a:rPr lang="zh-CN" altLang="en-US" dirty="0">
                <a:latin typeface="+mn-ea"/>
              </a:rPr>
              <a:t>不合格的定义和信息来源</a:t>
            </a:r>
            <a:endParaRPr lang="en-US" altLang="zh-CN" dirty="0">
              <a:latin typeface="+mn-ea"/>
            </a:endParaRPr>
          </a:p>
          <a:p>
            <a:pPr marL="514350" indent="-514350">
              <a:buAutoNum type="arabicPeriod"/>
            </a:pPr>
            <a:r>
              <a:rPr lang="zh-CN" altLang="en-US" dirty="0">
                <a:latin typeface="+mn-ea"/>
              </a:rPr>
              <a:t>纠正、纠正措施和预防措施的定义</a:t>
            </a:r>
            <a:endParaRPr lang="en-US" altLang="zh-CN" dirty="0">
              <a:latin typeface="+mn-ea"/>
            </a:endParaRPr>
          </a:p>
          <a:p>
            <a:pPr marL="0" indent="0">
              <a:buNone/>
            </a:pPr>
            <a:r>
              <a:rPr lang="en-US" altLang="zh-CN" dirty="0">
                <a:latin typeface="+mn-ea"/>
              </a:rPr>
              <a:t>3.</a:t>
            </a:r>
            <a:r>
              <a:rPr lang="zh-CN" altLang="en-US" dirty="0">
                <a:latin typeface="+mn-ea"/>
              </a:rPr>
              <a:t>质量管理体系对不合格改进的要求</a:t>
            </a:r>
            <a:endParaRPr lang="en-US" altLang="zh-CN" dirty="0">
              <a:latin typeface="+mn-ea"/>
            </a:endParaRPr>
          </a:p>
          <a:p>
            <a:pPr marL="0" indent="0">
              <a:buNone/>
            </a:pPr>
            <a:r>
              <a:rPr lang="en-US" altLang="zh-CN" dirty="0">
                <a:latin typeface="+mn-ea"/>
              </a:rPr>
              <a:t>4.</a:t>
            </a:r>
            <a:r>
              <a:rPr lang="zh-CN" altLang="en-US" dirty="0">
                <a:latin typeface="+mn-ea"/>
              </a:rPr>
              <a:t>发出不合格项报告要求</a:t>
            </a:r>
          </a:p>
          <a:p>
            <a:pPr marL="0" indent="0">
              <a:buNone/>
            </a:pPr>
            <a:r>
              <a:rPr lang="en-US" altLang="zh-CN" dirty="0">
                <a:latin typeface="+mn-ea"/>
              </a:rPr>
              <a:t>5.</a:t>
            </a:r>
            <a:r>
              <a:rPr lang="zh-CN" altLang="en-US" dirty="0">
                <a:latin typeface="+mn-ea"/>
              </a:rPr>
              <a:t>不合格项改进的原因分析和措施制定</a:t>
            </a:r>
          </a:p>
          <a:p>
            <a:pPr marL="0" indent="0">
              <a:buNone/>
            </a:pPr>
            <a:r>
              <a:rPr lang="en-US" altLang="zh-CN" dirty="0">
                <a:latin typeface="+mn-ea"/>
              </a:rPr>
              <a:t>6.</a:t>
            </a:r>
            <a:r>
              <a:rPr lang="zh-CN" altLang="en-US" dirty="0">
                <a:latin typeface="+mn-ea"/>
              </a:rPr>
              <a:t>不符合项改进验证</a:t>
            </a:r>
          </a:p>
          <a:p>
            <a:endParaRPr lang="zh-CN" altLang="en-US" dirty="0"/>
          </a:p>
        </p:txBody>
      </p:sp>
    </p:spTree>
    <p:extLst>
      <p:ext uri="{BB962C8B-B14F-4D97-AF65-F5344CB8AC3E}">
        <p14:creationId xmlns:p14="http://schemas.microsoft.com/office/powerpoint/2010/main" val="23012806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六</a:t>
            </a:r>
            <a:r>
              <a:rPr lang="en-US" altLang="zh-CN" sz="3200" dirty="0">
                <a:latin typeface="+mn-ea"/>
                <a:ea typeface="+mn-ea"/>
              </a:rPr>
              <a:t>.</a:t>
            </a:r>
            <a:r>
              <a:rPr lang="zh-CN" altLang="en-US" sz="3200" dirty="0">
                <a:latin typeface="+mn-ea"/>
                <a:ea typeface="+mn-ea"/>
              </a:rPr>
              <a:t>不符合项改进验证</a:t>
            </a:r>
          </a:p>
        </p:txBody>
      </p:sp>
      <p:sp>
        <p:nvSpPr>
          <p:cNvPr id="2" name="矩形 1"/>
          <p:cNvSpPr/>
          <p:nvPr/>
        </p:nvSpPr>
        <p:spPr>
          <a:xfrm>
            <a:off x="395536" y="1340768"/>
            <a:ext cx="8496944" cy="3046988"/>
          </a:xfrm>
          <a:prstGeom prst="rect">
            <a:avLst/>
          </a:prstGeom>
        </p:spPr>
        <p:txBody>
          <a:bodyPr wrap="square">
            <a:spAutoFit/>
          </a:bodyPr>
          <a:lstStyle/>
          <a:p>
            <a:pPr marL="457200" indent="-457200">
              <a:buFont typeface="Arial" pitchFamily="34" charset="0"/>
              <a:buChar char="•"/>
            </a:pPr>
            <a:r>
              <a:rPr lang="zh-CN" altLang="en-US" sz="2400" dirty="0"/>
              <a:t>经评审无效的措施或有“副作用”的措施应立即停止。由责任部门组织相关部门评估并制定新措施，确定新措施形成之前是否按原模式运行，对于有重大质量风险的不合格原因可申请停产；</a:t>
            </a:r>
          </a:p>
          <a:p>
            <a:pPr marL="457200" indent="-457200">
              <a:buFont typeface="Arial" pitchFamily="34" charset="0"/>
              <a:buChar char="•"/>
            </a:pPr>
            <a:r>
              <a:rPr lang="zh-CN" altLang="en-US" sz="2400" dirty="0"/>
              <a:t>经评审有效的措施应长期巩固，使其操作制度化，不可因为人员的变动而使措施失效；</a:t>
            </a:r>
          </a:p>
          <a:p>
            <a:pPr marL="457200" indent="-457200">
              <a:buFont typeface="Arial" pitchFamily="34" charset="0"/>
              <a:buChar char="•"/>
            </a:pPr>
            <a:r>
              <a:rPr lang="zh-CN" altLang="en-US" sz="2400" dirty="0"/>
              <a:t>经验证和评审有效的措施应形成制度，修订入有关质量文件或新增加质量文件。</a:t>
            </a:r>
          </a:p>
        </p:txBody>
      </p:sp>
    </p:spTree>
    <p:extLst>
      <p:ext uri="{BB962C8B-B14F-4D97-AF65-F5344CB8AC3E}">
        <p14:creationId xmlns:p14="http://schemas.microsoft.com/office/powerpoint/2010/main" val="10429870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1547664" y="1340768"/>
            <a:ext cx="6357392" cy="1041648"/>
          </a:xfrm>
        </p:spPr>
        <p:txBody>
          <a:bodyPr>
            <a:normAutofit/>
          </a:bodyPr>
          <a:lstStyle/>
          <a:p>
            <a:pPr marL="0" indent="0" algn="ctr">
              <a:buNone/>
            </a:pPr>
            <a:r>
              <a:rPr lang="zh-CN" altLang="en-US" sz="4400" dirty="0"/>
              <a:t>谢谢各位！</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2175148"/>
            <a:ext cx="4680520" cy="33614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9238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Effect transition="in" filter="barn(inVertical)">
                                      <p:cBhvr>
                                        <p:cTn id="7"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一</a:t>
            </a:r>
            <a:r>
              <a:rPr lang="en-US" altLang="zh-CN" sz="3200" dirty="0">
                <a:latin typeface="+mn-ea"/>
                <a:ea typeface="+mn-ea"/>
              </a:rPr>
              <a:t>.</a:t>
            </a:r>
            <a:r>
              <a:rPr lang="zh-CN" altLang="en-US" sz="3200" dirty="0">
                <a:latin typeface="+mn-ea"/>
                <a:ea typeface="+mn-ea"/>
              </a:rPr>
              <a:t>不合格的定义和信息来源</a:t>
            </a:r>
          </a:p>
        </p:txBody>
      </p:sp>
      <p:sp>
        <p:nvSpPr>
          <p:cNvPr id="5" name="内容占位符 4"/>
          <p:cNvSpPr>
            <a:spLocks noGrp="1"/>
          </p:cNvSpPr>
          <p:nvPr>
            <p:ph idx="1"/>
          </p:nvPr>
        </p:nvSpPr>
        <p:spPr>
          <a:xfrm>
            <a:off x="251520" y="1268760"/>
            <a:ext cx="8424936" cy="5112568"/>
          </a:xfrm>
        </p:spPr>
        <p:txBody>
          <a:bodyPr>
            <a:normAutofit fontScale="85000" lnSpcReduction="10000"/>
          </a:bodyPr>
          <a:lstStyle/>
          <a:p>
            <a:pPr algn="just"/>
            <a:r>
              <a:rPr lang="zh-CN" altLang="en-US" dirty="0">
                <a:latin typeface="+mn-ea"/>
              </a:rPr>
              <a:t>合格（符合）：</a:t>
            </a:r>
            <a:r>
              <a:rPr lang="en-US" altLang="zh-CN" dirty="0">
                <a:latin typeface="+mn-ea"/>
              </a:rPr>
              <a:t>Conformity </a:t>
            </a:r>
            <a:r>
              <a:rPr lang="zh-CN" altLang="en-US" dirty="0">
                <a:latin typeface="+mn-ea"/>
              </a:rPr>
              <a:t>满足要求</a:t>
            </a:r>
          </a:p>
          <a:p>
            <a:pPr algn="just"/>
            <a:endParaRPr lang="en-US" altLang="zh-CN" dirty="0">
              <a:latin typeface="+mn-ea"/>
            </a:endParaRPr>
          </a:p>
          <a:p>
            <a:pPr algn="just"/>
            <a:r>
              <a:rPr lang="zh-CN" altLang="en-US" dirty="0">
                <a:latin typeface="+mn-ea"/>
              </a:rPr>
              <a:t>不合格（不符合）：</a:t>
            </a:r>
            <a:r>
              <a:rPr lang="en-US" altLang="zh-CN" dirty="0">
                <a:latin typeface="+mn-ea"/>
              </a:rPr>
              <a:t>Unconformity </a:t>
            </a:r>
            <a:r>
              <a:rPr lang="zh-CN" altLang="en-US" dirty="0">
                <a:latin typeface="+mn-ea"/>
              </a:rPr>
              <a:t>未满足要求</a:t>
            </a:r>
            <a:endParaRPr lang="en-US" altLang="zh-CN" dirty="0">
              <a:latin typeface="+mn-ea"/>
            </a:endParaRPr>
          </a:p>
          <a:p>
            <a:pPr marL="0" indent="0" algn="just">
              <a:buNone/>
            </a:pPr>
            <a:endParaRPr lang="en-US" altLang="zh-CN" dirty="0">
              <a:latin typeface="+mn-ea"/>
            </a:endParaRPr>
          </a:p>
          <a:p>
            <a:pPr algn="just"/>
            <a:r>
              <a:rPr lang="zh-CN" altLang="en-US" dirty="0">
                <a:latin typeface="+mn-ea"/>
              </a:rPr>
              <a:t>要求  </a:t>
            </a:r>
            <a:r>
              <a:rPr lang="en-US" altLang="zh-CN" dirty="0">
                <a:latin typeface="+mn-ea"/>
              </a:rPr>
              <a:t>requirement</a:t>
            </a:r>
          </a:p>
          <a:p>
            <a:pPr algn="just"/>
            <a:r>
              <a:rPr lang="zh-CN" altLang="en-US" dirty="0">
                <a:latin typeface="+mn-ea"/>
              </a:rPr>
              <a:t>明示的、通常隐含的或必须履行的需求或期望</a:t>
            </a:r>
          </a:p>
          <a:p>
            <a:pPr algn="just"/>
            <a:r>
              <a:rPr lang="zh-CN" altLang="en-US" dirty="0">
                <a:latin typeface="+mn-ea"/>
              </a:rPr>
              <a:t>注</a:t>
            </a:r>
            <a:r>
              <a:rPr lang="en-US" altLang="zh-CN" dirty="0">
                <a:latin typeface="+mn-ea"/>
              </a:rPr>
              <a:t>1: “</a:t>
            </a:r>
            <a:r>
              <a:rPr lang="zh-CN" altLang="en-US" dirty="0">
                <a:latin typeface="+mn-ea"/>
              </a:rPr>
              <a:t>通常隐含”是指组织（</a:t>
            </a:r>
            <a:r>
              <a:rPr lang="en-US" altLang="zh-CN" dirty="0">
                <a:latin typeface="+mn-ea"/>
              </a:rPr>
              <a:t>3.3.1</a:t>
            </a:r>
            <a:r>
              <a:rPr lang="zh-CN" altLang="en-US" dirty="0">
                <a:latin typeface="+mn-ea"/>
              </a:rPr>
              <a:t>）、顾客（</a:t>
            </a:r>
            <a:r>
              <a:rPr lang="en-US" altLang="zh-CN" dirty="0">
                <a:latin typeface="+mn-ea"/>
              </a:rPr>
              <a:t>3.3.5</a:t>
            </a:r>
            <a:r>
              <a:rPr lang="zh-CN" altLang="en-US" dirty="0">
                <a:latin typeface="+mn-ea"/>
              </a:rPr>
              <a:t>）和其他相关方（</a:t>
            </a:r>
            <a:r>
              <a:rPr lang="en-US" altLang="zh-CN" dirty="0">
                <a:latin typeface="+mn-ea"/>
              </a:rPr>
              <a:t>3.3.7</a:t>
            </a:r>
            <a:r>
              <a:rPr lang="zh-CN" altLang="en-US" dirty="0">
                <a:latin typeface="+mn-ea"/>
              </a:rPr>
              <a:t>）的惯例或一般做法，所考虑的需求或期望是不言而喻的。</a:t>
            </a:r>
          </a:p>
          <a:p>
            <a:pPr algn="just"/>
            <a:r>
              <a:rPr lang="zh-CN" altLang="en-US" dirty="0">
                <a:latin typeface="+mn-ea"/>
              </a:rPr>
              <a:t>注</a:t>
            </a:r>
            <a:r>
              <a:rPr lang="en-US" altLang="zh-CN" dirty="0">
                <a:latin typeface="+mn-ea"/>
              </a:rPr>
              <a:t>2: </a:t>
            </a:r>
            <a:r>
              <a:rPr lang="zh-CN" altLang="en-US" dirty="0">
                <a:latin typeface="+mn-ea"/>
              </a:rPr>
              <a:t>特定要求可使用限定词表示，如：产品要求、质量管理要求、顾客要求。</a:t>
            </a:r>
          </a:p>
          <a:p>
            <a:pPr algn="just"/>
            <a:r>
              <a:rPr lang="zh-CN" altLang="en-US" dirty="0">
                <a:latin typeface="+mn-ea"/>
              </a:rPr>
              <a:t>注</a:t>
            </a:r>
            <a:r>
              <a:rPr lang="en-US" altLang="zh-CN" dirty="0">
                <a:latin typeface="+mn-ea"/>
              </a:rPr>
              <a:t>3: </a:t>
            </a:r>
            <a:r>
              <a:rPr lang="zh-CN" altLang="en-US" dirty="0">
                <a:latin typeface="+mn-ea"/>
              </a:rPr>
              <a:t>规定要求是经明示的要求，如：在文件（</a:t>
            </a:r>
            <a:r>
              <a:rPr lang="en-US" altLang="zh-CN" dirty="0">
                <a:latin typeface="+mn-ea"/>
              </a:rPr>
              <a:t>3.7.2</a:t>
            </a:r>
            <a:r>
              <a:rPr lang="zh-CN" altLang="en-US" dirty="0">
                <a:latin typeface="+mn-ea"/>
              </a:rPr>
              <a:t>）中阐明。</a:t>
            </a:r>
          </a:p>
          <a:p>
            <a:pPr algn="just"/>
            <a:r>
              <a:rPr lang="zh-CN" altLang="en-US" dirty="0">
                <a:latin typeface="+mn-ea"/>
              </a:rPr>
              <a:t>注</a:t>
            </a:r>
            <a:r>
              <a:rPr lang="en-US" altLang="zh-CN" dirty="0">
                <a:latin typeface="+mn-ea"/>
              </a:rPr>
              <a:t>4: </a:t>
            </a:r>
            <a:r>
              <a:rPr lang="zh-CN" altLang="en-US" dirty="0">
                <a:latin typeface="+mn-ea"/>
              </a:rPr>
              <a:t>要求可由不同的相关方（</a:t>
            </a:r>
            <a:r>
              <a:rPr lang="en-US" altLang="zh-CN" dirty="0">
                <a:latin typeface="+mn-ea"/>
              </a:rPr>
              <a:t>3.3.7</a:t>
            </a:r>
            <a:r>
              <a:rPr lang="zh-CN" altLang="en-US" dirty="0">
                <a:latin typeface="+mn-ea"/>
              </a:rPr>
              <a:t>）提出。</a:t>
            </a:r>
          </a:p>
          <a:p>
            <a:pPr algn="just"/>
            <a:endParaRPr lang="en-US" altLang="zh-CN" dirty="0">
              <a:latin typeface="+mn-ea"/>
            </a:endParaRPr>
          </a:p>
        </p:txBody>
      </p:sp>
    </p:spTree>
    <p:extLst>
      <p:ext uri="{BB962C8B-B14F-4D97-AF65-F5344CB8AC3E}">
        <p14:creationId xmlns:p14="http://schemas.microsoft.com/office/powerpoint/2010/main" val="599596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一</a:t>
            </a:r>
            <a:r>
              <a:rPr lang="en-US" altLang="zh-CN" sz="3200" dirty="0">
                <a:latin typeface="+mn-ea"/>
                <a:ea typeface="+mn-ea"/>
              </a:rPr>
              <a:t>.</a:t>
            </a:r>
            <a:r>
              <a:rPr lang="zh-CN" altLang="en-US" sz="3200" dirty="0">
                <a:latin typeface="+mn-ea"/>
                <a:ea typeface="+mn-ea"/>
              </a:rPr>
              <a:t>不合格的定义和信息来源</a:t>
            </a:r>
          </a:p>
        </p:txBody>
      </p:sp>
      <p:sp>
        <p:nvSpPr>
          <p:cNvPr id="5" name="内容占位符 4"/>
          <p:cNvSpPr>
            <a:spLocks noGrp="1"/>
          </p:cNvSpPr>
          <p:nvPr>
            <p:ph idx="1"/>
          </p:nvPr>
        </p:nvSpPr>
        <p:spPr>
          <a:xfrm>
            <a:off x="251520" y="1268760"/>
            <a:ext cx="8568952" cy="5544616"/>
          </a:xfrm>
        </p:spPr>
        <p:txBody>
          <a:bodyPr>
            <a:normAutofit/>
          </a:bodyPr>
          <a:lstStyle/>
          <a:p>
            <a:pPr marL="0" indent="0" algn="just">
              <a:buNone/>
            </a:pPr>
            <a:r>
              <a:rPr lang="zh-CN" altLang="en-US" dirty="0">
                <a:latin typeface="+mn-ea"/>
              </a:rPr>
              <a:t>不合格项的信息来源</a:t>
            </a:r>
            <a:endParaRPr lang="en-US" altLang="zh-CN" dirty="0">
              <a:latin typeface="+mn-ea"/>
            </a:endParaRPr>
          </a:p>
          <a:p>
            <a:pPr algn="just"/>
            <a:r>
              <a:rPr lang="zh-CN" altLang="en-US" dirty="0">
                <a:latin typeface="+mn-ea"/>
              </a:rPr>
              <a:t>管理评审及内审信息；</a:t>
            </a:r>
          </a:p>
          <a:p>
            <a:pPr algn="just"/>
            <a:r>
              <a:rPr lang="zh-CN" altLang="en-US" dirty="0">
                <a:latin typeface="+mn-ea"/>
              </a:rPr>
              <a:t>来料检验信息（针对供方）；</a:t>
            </a:r>
          </a:p>
          <a:p>
            <a:pPr algn="just"/>
            <a:r>
              <a:rPr lang="zh-CN" altLang="en-US" dirty="0">
                <a:latin typeface="+mn-ea"/>
              </a:rPr>
              <a:t>制程及成品质量检验信息；</a:t>
            </a:r>
          </a:p>
          <a:p>
            <a:pPr algn="just"/>
            <a:r>
              <a:rPr lang="zh-CN" altLang="en-US" dirty="0">
                <a:latin typeface="+mn-ea"/>
              </a:rPr>
              <a:t>生产过程产品质量统计信息；</a:t>
            </a:r>
          </a:p>
          <a:p>
            <a:pPr algn="just"/>
            <a:r>
              <a:rPr lang="zh-CN" altLang="en-US" dirty="0">
                <a:latin typeface="+mn-ea"/>
              </a:rPr>
              <a:t>质量事故；</a:t>
            </a:r>
          </a:p>
          <a:p>
            <a:pPr algn="just"/>
            <a:r>
              <a:rPr lang="zh-CN" altLang="en-US" dirty="0">
                <a:latin typeface="+mn-ea"/>
              </a:rPr>
              <a:t>顾客反馈信息；</a:t>
            </a:r>
          </a:p>
          <a:p>
            <a:pPr algn="just"/>
            <a:r>
              <a:rPr lang="zh-CN" altLang="en-US" dirty="0">
                <a:latin typeface="+mn-ea"/>
              </a:rPr>
              <a:t>不符合方针、目标或体系文件要求的信息及其他不希望发生的情况；</a:t>
            </a:r>
          </a:p>
          <a:p>
            <a:pPr marL="0" indent="0" algn="just">
              <a:buNone/>
            </a:pPr>
            <a:endParaRPr lang="zh-CN" altLang="en-US" dirty="0">
              <a:latin typeface="+mn-ea"/>
            </a:endParaRPr>
          </a:p>
        </p:txBody>
      </p:sp>
    </p:spTree>
    <p:extLst>
      <p:ext uri="{BB962C8B-B14F-4D97-AF65-F5344CB8AC3E}">
        <p14:creationId xmlns:p14="http://schemas.microsoft.com/office/powerpoint/2010/main" val="60638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980728"/>
          </a:xfrm>
        </p:spPr>
        <p:txBody>
          <a:bodyPr>
            <a:normAutofit/>
          </a:bodyPr>
          <a:lstStyle/>
          <a:p>
            <a:r>
              <a:rPr lang="zh-CN" altLang="en-US" sz="3200" dirty="0">
                <a:latin typeface="+mn-ea"/>
                <a:ea typeface="+mn-ea"/>
              </a:rPr>
              <a:t>二</a:t>
            </a:r>
            <a:r>
              <a:rPr lang="en-US" altLang="zh-CN" sz="3200" dirty="0">
                <a:latin typeface="+mn-ea"/>
                <a:ea typeface="+mn-ea"/>
              </a:rPr>
              <a:t>.</a:t>
            </a:r>
            <a:r>
              <a:rPr lang="zh-CN" altLang="en-US" sz="3200" dirty="0">
                <a:latin typeface="+mn-ea"/>
                <a:ea typeface="+mn-ea"/>
              </a:rPr>
              <a:t>纠正、纠正措施和预防措施的定义</a:t>
            </a:r>
          </a:p>
        </p:txBody>
      </p:sp>
      <p:sp>
        <p:nvSpPr>
          <p:cNvPr id="5" name="内容占位符 4"/>
          <p:cNvSpPr>
            <a:spLocks noGrp="1"/>
          </p:cNvSpPr>
          <p:nvPr>
            <p:ph idx="1"/>
          </p:nvPr>
        </p:nvSpPr>
        <p:spPr>
          <a:xfrm>
            <a:off x="251520" y="1268760"/>
            <a:ext cx="7128792" cy="5184576"/>
          </a:xfrm>
        </p:spPr>
        <p:txBody>
          <a:bodyPr>
            <a:normAutofit fontScale="62500" lnSpcReduction="20000"/>
          </a:bodyPr>
          <a:lstStyle/>
          <a:p>
            <a:pPr algn="just"/>
            <a:r>
              <a:rPr lang="zh-CN" altLang="en-US" dirty="0">
                <a:latin typeface="+mn-ea"/>
              </a:rPr>
              <a:t>纠正</a:t>
            </a:r>
          </a:p>
          <a:p>
            <a:pPr marL="0" indent="0" algn="just">
              <a:buNone/>
            </a:pPr>
            <a:r>
              <a:rPr lang="zh-CN" altLang="en-US" dirty="0">
                <a:latin typeface="+mn-ea"/>
              </a:rPr>
              <a:t>    为消除已发现的不合格所采取的措施。</a:t>
            </a:r>
          </a:p>
          <a:p>
            <a:pPr marL="0" indent="0" algn="just">
              <a:buNone/>
            </a:pPr>
            <a:r>
              <a:rPr lang="zh-CN" altLang="en-US" dirty="0">
                <a:latin typeface="+mn-ea"/>
              </a:rPr>
              <a:t>注</a:t>
            </a:r>
            <a:r>
              <a:rPr lang="en-US" altLang="zh-CN" dirty="0">
                <a:latin typeface="+mn-ea"/>
              </a:rPr>
              <a:t>1</a:t>
            </a:r>
            <a:r>
              <a:rPr lang="zh-CN" altLang="en-US" dirty="0">
                <a:latin typeface="+mn-ea"/>
              </a:rPr>
              <a:t>：纠正可连同纠正措施一起实施。</a:t>
            </a:r>
          </a:p>
          <a:p>
            <a:pPr marL="0" indent="0" algn="just">
              <a:buNone/>
            </a:pPr>
            <a:r>
              <a:rPr lang="zh-CN" altLang="en-US" dirty="0">
                <a:latin typeface="+mn-ea"/>
              </a:rPr>
              <a:t>注</a:t>
            </a:r>
            <a:r>
              <a:rPr lang="en-US" altLang="zh-CN" dirty="0">
                <a:latin typeface="+mn-ea"/>
              </a:rPr>
              <a:t>2</a:t>
            </a:r>
            <a:r>
              <a:rPr lang="zh-CN" altLang="en-US" dirty="0">
                <a:latin typeface="+mn-ea"/>
              </a:rPr>
              <a:t>：返工或降级可作为纠正的示例。</a:t>
            </a:r>
          </a:p>
          <a:p>
            <a:pPr algn="just"/>
            <a:r>
              <a:rPr lang="zh-CN" altLang="en-US" dirty="0">
                <a:latin typeface="+mn-ea"/>
              </a:rPr>
              <a:t>纠正措施</a:t>
            </a:r>
          </a:p>
          <a:p>
            <a:pPr marL="0" indent="0" algn="just">
              <a:buNone/>
            </a:pPr>
            <a:r>
              <a:rPr lang="zh-CN" altLang="en-US" dirty="0">
                <a:latin typeface="+mn-ea"/>
              </a:rPr>
              <a:t>    为消除已发现的不合格或其他不期望情况的原因所采取的措施</a:t>
            </a:r>
          </a:p>
          <a:p>
            <a:pPr marL="0" indent="0" algn="just">
              <a:buNone/>
            </a:pPr>
            <a:r>
              <a:rPr lang="zh-CN" altLang="en-US" dirty="0">
                <a:latin typeface="+mn-ea"/>
              </a:rPr>
              <a:t>注</a:t>
            </a:r>
            <a:r>
              <a:rPr lang="en-US" altLang="zh-CN" dirty="0">
                <a:latin typeface="+mn-ea"/>
              </a:rPr>
              <a:t>1</a:t>
            </a:r>
            <a:r>
              <a:rPr lang="zh-CN" altLang="en-US" dirty="0">
                <a:latin typeface="+mn-ea"/>
              </a:rPr>
              <a:t>：一个不合格可以有若干原因</a:t>
            </a:r>
          </a:p>
          <a:p>
            <a:pPr marL="0" indent="0" algn="just">
              <a:buNone/>
            </a:pPr>
            <a:r>
              <a:rPr lang="zh-CN" altLang="en-US" dirty="0">
                <a:latin typeface="+mn-ea"/>
              </a:rPr>
              <a:t>注</a:t>
            </a:r>
            <a:r>
              <a:rPr lang="en-US" altLang="zh-CN" dirty="0">
                <a:latin typeface="+mn-ea"/>
              </a:rPr>
              <a:t>2</a:t>
            </a:r>
            <a:r>
              <a:rPr lang="zh-CN" altLang="en-US" dirty="0">
                <a:latin typeface="+mn-ea"/>
              </a:rPr>
              <a:t>：采取纠正措施是为了防止再发生，而采取预防措施是为了防止发生</a:t>
            </a:r>
          </a:p>
          <a:p>
            <a:pPr marL="0" indent="0" algn="just">
              <a:buNone/>
            </a:pPr>
            <a:r>
              <a:rPr lang="zh-CN" altLang="en-US" dirty="0">
                <a:latin typeface="+mn-ea"/>
              </a:rPr>
              <a:t>注</a:t>
            </a:r>
            <a:r>
              <a:rPr lang="en-US" altLang="zh-CN" dirty="0">
                <a:latin typeface="+mn-ea"/>
              </a:rPr>
              <a:t>3</a:t>
            </a:r>
            <a:r>
              <a:rPr lang="zh-CN" altLang="en-US" dirty="0">
                <a:latin typeface="+mn-ea"/>
              </a:rPr>
              <a:t>：纠正和纠正措施是有区别的</a:t>
            </a:r>
          </a:p>
          <a:p>
            <a:pPr algn="just"/>
            <a:r>
              <a:rPr lang="zh-CN" altLang="en-US" dirty="0">
                <a:latin typeface="+mn-ea"/>
              </a:rPr>
              <a:t>预防措施</a:t>
            </a:r>
          </a:p>
          <a:p>
            <a:pPr marL="0" indent="0" algn="just">
              <a:buNone/>
            </a:pPr>
            <a:r>
              <a:rPr lang="zh-CN" altLang="en-US" dirty="0">
                <a:latin typeface="+mn-ea"/>
              </a:rPr>
              <a:t>    为消除潜在不合格或其他潜在不期望情况的原因所采取的措施</a:t>
            </a:r>
          </a:p>
          <a:p>
            <a:pPr marL="0" indent="0" algn="just">
              <a:buNone/>
            </a:pPr>
            <a:r>
              <a:rPr lang="zh-CN" altLang="en-US" dirty="0">
                <a:latin typeface="+mn-ea"/>
              </a:rPr>
              <a:t>注</a:t>
            </a:r>
            <a:r>
              <a:rPr lang="en-US" altLang="zh-CN" dirty="0">
                <a:latin typeface="+mn-ea"/>
              </a:rPr>
              <a:t>1</a:t>
            </a:r>
            <a:r>
              <a:rPr lang="zh-CN" altLang="en-US" dirty="0">
                <a:latin typeface="+mn-ea"/>
              </a:rPr>
              <a:t>：一个潜在不合格可以有若干个原因</a:t>
            </a:r>
          </a:p>
          <a:p>
            <a:pPr marL="0" indent="0" algn="just">
              <a:buNone/>
            </a:pPr>
            <a:r>
              <a:rPr lang="zh-CN" altLang="en-US" dirty="0">
                <a:latin typeface="+mn-ea"/>
              </a:rPr>
              <a:t>注</a:t>
            </a:r>
            <a:r>
              <a:rPr lang="en-US" altLang="zh-CN" dirty="0">
                <a:latin typeface="+mn-ea"/>
              </a:rPr>
              <a:t>2</a:t>
            </a:r>
            <a:r>
              <a:rPr lang="zh-CN" altLang="en-US" dirty="0">
                <a:latin typeface="+mn-ea"/>
              </a:rPr>
              <a:t>：采取预防措施是为了防止发生，而采取纠正措施是为了防止再发生。</a:t>
            </a:r>
          </a:p>
          <a:p>
            <a:pPr marL="0" indent="0" algn="just">
              <a:buNone/>
            </a:pPr>
            <a:endParaRPr lang="zh-CN" altLang="en-US" dirty="0">
              <a:latin typeface="+mn-ea"/>
            </a:endParaRPr>
          </a:p>
        </p:txBody>
      </p:sp>
      <p:pic>
        <p:nvPicPr>
          <p:cNvPr id="6" name="图片 5" descr="C:\Documents and Settings\Administrator\Application Data\Tencent\Users\417468886\QQ\WinTemp\RichOle\TZ0~BXH2YD629X8DN@ICZZS.jpg"/>
          <p:cNvPicPr/>
          <p:nvPr/>
        </p:nvPicPr>
        <p:blipFill>
          <a:blip r:embed="rId2">
            <a:extLst>
              <a:ext uri="{28A0092B-C50C-407E-A947-70E740481C1C}">
                <a14:useLocalDpi xmlns:a14="http://schemas.microsoft.com/office/drawing/2010/main" val="0"/>
              </a:ext>
            </a:extLst>
          </a:blip>
          <a:srcRect/>
          <a:stretch>
            <a:fillRect/>
          </a:stretch>
        </p:blipFill>
        <p:spPr bwMode="auto">
          <a:xfrm>
            <a:off x="7326134" y="3514326"/>
            <a:ext cx="1810573" cy="2600325"/>
          </a:xfrm>
          <a:prstGeom prst="rect">
            <a:avLst/>
          </a:prstGeom>
          <a:noFill/>
          <a:ln>
            <a:noFill/>
          </a:ln>
        </p:spPr>
      </p:pic>
      <p:sp>
        <p:nvSpPr>
          <p:cNvPr id="7" name="云形标注 6"/>
          <p:cNvSpPr/>
          <p:nvPr/>
        </p:nvSpPr>
        <p:spPr>
          <a:xfrm>
            <a:off x="6300192" y="1484785"/>
            <a:ext cx="2875012" cy="1368152"/>
          </a:xfrm>
          <a:prstGeom prst="cloudCallout">
            <a:avLst>
              <a:gd name="adj1" fmla="val 11605"/>
              <a:gd name="adj2" fmla="val 84484"/>
            </a:avLst>
          </a:prstGeom>
          <a:solidFill>
            <a:schemeClr val="bg2">
              <a:lumMod val="9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171450" indent="-171450" algn="ctr">
              <a:spcAft>
                <a:spcPts val="0"/>
              </a:spcAft>
              <a:buFont typeface="Arial" pitchFamily="34" charset="0"/>
              <a:buChar char="•"/>
            </a:pPr>
            <a:r>
              <a:rPr lang="zh-CN" altLang="en-US" sz="1200" kern="100" dirty="0">
                <a:solidFill>
                  <a:srgbClr val="FF0000"/>
                </a:solidFill>
                <a:cs typeface="Times New Roman"/>
              </a:rPr>
              <a:t>纠正、纠正措施用于已发生的不合格；</a:t>
            </a:r>
          </a:p>
          <a:p>
            <a:pPr marL="171450" indent="-171450" algn="ctr">
              <a:spcAft>
                <a:spcPts val="0"/>
              </a:spcAft>
              <a:buFont typeface="Arial" pitchFamily="34" charset="0"/>
              <a:buChar char="•"/>
            </a:pPr>
            <a:r>
              <a:rPr lang="zh-CN" altLang="en-US" sz="1200" kern="100" dirty="0">
                <a:solidFill>
                  <a:srgbClr val="FF0000"/>
                </a:solidFill>
                <a:cs typeface="Times New Roman"/>
              </a:rPr>
              <a:t>预防措施用于未发生的潜在不合格。</a:t>
            </a:r>
          </a:p>
        </p:txBody>
      </p:sp>
    </p:spTree>
    <p:extLst>
      <p:ext uri="{BB962C8B-B14F-4D97-AF65-F5344CB8AC3E}">
        <p14:creationId xmlns:p14="http://schemas.microsoft.com/office/powerpoint/2010/main" val="33064919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7544" y="116632"/>
            <a:ext cx="8229600" cy="850106"/>
          </a:xfrm>
        </p:spPr>
        <p:txBody>
          <a:bodyPr/>
          <a:lstStyle/>
          <a:p>
            <a:r>
              <a:rPr lang="zh-CN" altLang="en-US" sz="3200" dirty="0">
                <a:solidFill>
                  <a:prstClr val="black"/>
                </a:solidFill>
                <a:latin typeface="宋体"/>
              </a:rPr>
              <a:t>二</a:t>
            </a:r>
            <a:r>
              <a:rPr lang="en-US" altLang="zh-CN" sz="3200" dirty="0">
                <a:solidFill>
                  <a:prstClr val="black"/>
                </a:solidFill>
                <a:latin typeface="宋体"/>
              </a:rPr>
              <a:t>.</a:t>
            </a:r>
            <a:r>
              <a:rPr lang="zh-CN" altLang="en-US" sz="3200" dirty="0">
                <a:solidFill>
                  <a:prstClr val="black"/>
                </a:solidFill>
                <a:latin typeface="宋体"/>
              </a:rPr>
              <a:t>纠正、纠正措施和预防措施的定义</a:t>
            </a:r>
            <a:endParaRPr lang="zh-CN" altLang="en-US" dirty="0"/>
          </a:p>
        </p:txBody>
      </p:sp>
      <p:sp>
        <p:nvSpPr>
          <p:cNvPr id="4" name="Rectangle 2"/>
          <p:cNvSpPr txBox="1">
            <a:spLocks noRot="1" noChangeArrowheads="1"/>
          </p:cNvSpPr>
          <p:nvPr/>
        </p:nvSpPr>
        <p:spPr bwMode="auto">
          <a:xfrm>
            <a:off x="2123728" y="1096516"/>
            <a:ext cx="4990455" cy="892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宋体" pitchFamily="2" charset="-122"/>
              </a:defRPr>
            </a:lvl2pPr>
            <a:lvl3pPr algn="ctr" rtl="0" eaLnBrk="0" fontAlgn="base" hangingPunct="0">
              <a:spcBef>
                <a:spcPct val="0"/>
              </a:spcBef>
              <a:spcAft>
                <a:spcPct val="0"/>
              </a:spcAft>
              <a:defRPr sz="4400">
                <a:solidFill>
                  <a:schemeClr val="tx2"/>
                </a:solidFill>
                <a:latin typeface="Arial" charset="0"/>
                <a:ea typeface="宋体" pitchFamily="2" charset="-122"/>
              </a:defRPr>
            </a:lvl3pPr>
            <a:lvl4pPr algn="ctr" rtl="0" eaLnBrk="0" fontAlgn="base" hangingPunct="0">
              <a:spcBef>
                <a:spcPct val="0"/>
              </a:spcBef>
              <a:spcAft>
                <a:spcPct val="0"/>
              </a:spcAft>
              <a:defRPr sz="4400">
                <a:solidFill>
                  <a:schemeClr val="tx2"/>
                </a:solidFill>
                <a:latin typeface="Arial" charset="0"/>
                <a:ea typeface="宋体" pitchFamily="2" charset="-122"/>
              </a:defRPr>
            </a:lvl4pPr>
            <a:lvl5pPr algn="ctr" rtl="0" eaLnBrk="0" fontAlgn="base" hangingPunct="0">
              <a:spcBef>
                <a:spcPct val="0"/>
              </a:spcBef>
              <a:spcAft>
                <a:spcPct val="0"/>
              </a:spcAft>
              <a:defRPr sz="4400">
                <a:solidFill>
                  <a:schemeClr val="tx2"/>
                </a:solidFill>
                <a:latin typeface="Arial" charset="0"/>
                <a:ea typeface="宋体" pitchFamily="2" charset="-122"/>
              </a:defRPr>
            </a:lvl5pPr>
            <a:lvl6pPr marL="457200" algn="ctr" rtl="0" fontAlgn="base">
              <a:spcBef>
                <a:spcPct val="0"/>
              </a:spcBef>
              <a:spcAft>
                <a:spcPct val="0"/>
              </a:spcAft>
              <a:defRPr sz="4400">
                <a:solidFill>
                  <a:schemeClr val="tx2"/>
                </a:solidFill>
                <a:latin typeface="Arial" charset="0"/>
                <a:ea typeface="宋体" pitchFamily="2" charset="-122"/>
              </a:defRPr>
            </a:lvl6pPr>
            <a:lvl7pPr marL="914400" algn="ctr" rtl="0" fontAlgn="base">
              <a:spcBef>
                <a:spcPct val="0"/>
              </a:spcBef>
              <a:spcAft>
                <a:spcPct val="0"/>
              </a:spcAft>
              <a:defRPr sz="4400">
                <a:solidFill>
                  <a:schemeClr val="tx2"/>
                </a:solidFill>
                <a:latin typeface="Arial" charset="0"/>
                <a:ea typeface="宋体" pitchFamily="2" charset="-122"/>
              </a:defRPr>
            </a:lvl7pPr>
            <a:lvl8pPr marL="1371600" algn="ctr" rtl="0" fontAlgn="base">
              <a:spcBef>
                <a:spcPct val="0"/>
              </a:spcBef>
              <a:spcAft>
                <a:spcPct val="0"/>
              </a:spcAft>
              <a:defRPr sz="4400">
                <a:solidFill>
                  <a:schemeClr val="tx2"/>
                </a:solidFill>
                <a:latin typeface="Arial" charset="0"/>
                <a:ea typeface="宋体" pitchFamily="2" charset="-122"/>
              </a:defRPr>
            </a:lvl8pPr>
            <a:lvl9pPr marL="1828800" algn="ctr" rtl="0" fontAlgn="base">
              <a:spcBef>
                <a:spcPct val="0"/>
              </a:spcBef>
              <a:spcAft>
                <a:spcPct val="0"/>
              </a:spcAft>
              <a:defRPr sz="4400">
                <a:solidFill>
                  <a:schemeClr val="tx2"/>
                </a:solidFill>
                <a:latin typeface="Arial" charset="0"/>
                <a:ea typeface="宋体" pitchFamily="2" charset="-122"/>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zh-CN" altLang="en-US" sz="4400" b="0" i="0" u="none" strike="noStrike" kern="0" cap="none" spc="0" normalizeH="0" baseline="0" noProof="0" dirty="0">
                <a:ln>
                  <a:noFill/>
                </a:ln>
                <a:solidFill>
                  <a:srgbClr val="000099"/>
                </a:solidFill>
                <a:effectLst/>
                <a:uLnTx/>
                <a:uFillTx/>
                <a:latin typeface="Arial"/>
                <a:ea typeface="宋体"/>
                <a:cs typeface="+mj-cs"/>
              </a:rPr>
              <a:t>案 例</a:t>
            </a:r>
          </a:p>
        </p:txBody>
      </p:sp>
      <p:sp>
        <p:nvSpPr>
          <p:cNvPr id="5" name="Rectangle 3"/>
          <p:cNvSpPr txBox="1">
            <a:spLocks noRot="1" noChangeArrowheads="1"/>
          </p:cNvSpPr>
          <p:nvPr/>
        </p:nvSpPr>
        <p:spPr>
          <a:xfrm>
            <a:off x="876300" y="3284984"/>
            <a:ext cx="3960813" cy="439738"/>
          </a:xfrm>
          <a:prstGeom prst="rect">
            <a:avLst/>
          </a:prstGeom>
          <a:noFill/>
          <a:ln w="6350">
            <a:solidFill>
              <a:srgbClr val="008000"/>
            </a:solidFill>
            <a:miter lim="800000"/>
            <a:headEnd/>
            <a:tailEnd/>
          </a:ln>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nSpc>
                <a:spcPct val="80000"/>
              </a:lnSpc>
              <a:buFont typeface="Wingdings" pitchFamily="2" charset="2"/>
              <a:buNone/>
            </a:pPr>
            <a:r>
              <a:rPr lang="zh-CN" altLang="en-US" sz="2800"/>
              <a:t>换玻璃门</a:t>
            </a:r>
          </a:p>
        </p:txBody>
      </p:sp>
      <p:sp>
        <p:nvSpPr>
          <p:cNvPr id="6" name="Rectangle 4"/>
          <p:cNvSpPr>
            <a:spLocks noChangeArrowheads="1"/>
          </p:cNvSpPr>
          <p:nvPr/>
        </p:nvSpPr>
        <p:spPr bwMode="auto">
          <a:xfrm>
            <a:off x="876300" y="5105400"/>
            <a:ext cx="3962400" cy="704850"/>
          </a:xfrm>
          <a:prstGeom prst="rect">
            <a:avLst/>
          </a:prstGeom>
          <a:noFill/>
          <a:ln w="63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zh-CN" altLang="en-US" sz="2200" dirty="0"/>
              <a:t>将其他场所的玻璃门上贴上了“小心玻璃”</a:t>
            </a:r>
          </a:p>
        </p:txBody>
      </p:sp>
      <p:sp>
        <p:nvSpPr>
          <p:cNvPr id="7" name="Rectangle 5"/>
          <p:cNvSpPr>
            <a:spLocks noChangeArrowheads="1"/>
          </p:cNvSpPr>
          <p:nvPr/>
        </p:nvSpPr>
        <p:spPr bwMode="auto">
          <a:xfrm>
            <a:off x="876299" y="4005064"/>
            <a:ext cx="3926979" cy="720080"/>
          </a:xfrm>
          <a:prstGeom prst="rect">
            <a:avLst/>
          </a:prstGeom>
          <a:noFill/>
          <a:ln w="63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zh-CN" altLang="en-US" sz="2200" dirty="0"/>
              <a:t>将新门贴上红色 “小心玻璃”字样</a:t>
            </a:r>
          </a:p>
        </p:txBody>
      </p:sp>
      <p:sp>
        <p:nvSpPr>
          <p:cNvPr id="8" name="Rectangle 6"/>
          <p:cNvSpPr>
            <a:spLocks noChangeArrowheads="1"/>
          </p:cNvSpPr>
          <p:nvPr/>
        </p:nvSpPr>
        <p:spPr bwMode="auto">
          <a:xfrm>
            <a:off x="5483126" y="5229225"/>
            <a:ext cx="2819400" cy="457200"/>
          </a:xfrm>
          <a:prstGeom prst="rect">
            <a:avLst/>
          </a:prstGeom>
          <a:noFill/>
          <a:ln w="63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en-US" altLang="zh-CN" sz="2400" dirty="0"/>
              <a:t>C</a:t>
            </a:r>
            <a:r>
              <a:rPr lang="zh-CN" altLang="en-US" sz="2400" dirty="0"/>
              <a:t>、预防措施</a:t>
            </a:r>
          </a:p>
        </p:txBody>
      </p:sp>
      <p:sp>
        <p:nvSpPr>
          <p:cNvPr id="9" name="Rectangle 7"/>
          <p:cNvSpPr>
            <a:spLocks noChangeArrowheads="1"/>
          </p:cNvSpPr>
          <p:nvPr/>
        </p:nvSpPr>
        <p:spPr bwMode="auto">
          <a:xfrm>
            <a:off x="5483126" y="4221088"/>
            <a:ext cx="2819400" cy="457200"/>
          </a:xfrm>
          <a:prstGeom prst="rect">
            <a:avLst/>
          </a:prstGeom>
          <a:noFill/>
          <a:ln w="63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en-US" altLang="zh-CN" sz="2400"/>
              <a:t>B</a:t>
            </a:r>
            <a:r>
              <a:rPr lang="zh-CN" altLang="en-US" sz="2400"/>
              <a:t>、纠正措施</a:t>
            </a:r>
          </a:p>
        </p:txBody>
      </p:sp>
      <p:sp>
        <p:nvSpPr>
          <p:cNvPr id="10" name="Rectangle 8"/>
          <p:cNvSpPr>
            <a:spLocks noChangeArrowheads="1"/>
          </p:cNvSpPr>
          <p:nvPr/>
        </p:nvSpPr>
        <p:spPr bwMode="auto">
          <a:xfrm>
            <a:off x="5483126" y="3284984"/>
            <a:ext cx="2847975" cy="457200"/>
          </a:xfrm>
          <a:prstGeom prst="rect">
            <a:avLst/>
          </a:prstGeom>
          <a:noFill/>
          <a:ln w="6350">
            <a:solidFill>
              <a:srgbClr val="008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en-US" altLang="zh-CN" sz="2400" dirty="0"/>
              <a:t>A</a:t>
            </a:r>
            <a:r>
              <a:rPr lang="zh-CN" altLang="en-US" sz="2400" dirty="0"/>
              <a:t>、纠正</a:t>
            </a:r>
          </a:p>
        </p:txBody>
      </p:sp>
      <p:sp>
        <p:nvSpPr>
          <p:cNvPr id="11" name="Rectangle 9"/>
          <p:cNvSpPr>
            <a:spLocks noChangeArrowheads="1"/>
          </p:cNvSpPr>
          <p:nvPr/>
        </p:nvSpPr>
        <p:spPr bwMode="auto">
          <a:xfrm>
            <a:off x="876300" y="1988840"/>
            <a:ext cx="7391400" cy="1135360"/>
          </a:xfrm>
          <a:prstGeom prst="rect">
            <a:avLst/>
          </a:prstGeom>
          <a:solidFill>
            <a:srgbClr val="FFFFFF"/>
          </a:solidFill>
          <a:ln w="6350">
            <a:solidFill>
              <a:srgbClr val="800000"/>
            </a:solidFill>
            <a:prstDash val="lgDash"/>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spcBef>
                <a:spcPct val="20000"/>
              </a:spcBef>
              <a:buClr>
                <a:schemeClr val="folHlink"/>
              </a:buClr>
              <a:buFont typeface="Wingdings" pitchFamily="2" charset="2"/>
              <a:buNone/>
            </a:pPr>
            <a:r>
              <a:rPr lang="en-US" altLang="zh-CN" sz="2400" dirty="0">
                <a:solidFill>
                  <a:srgbClr val="0000CC"/>
                </a:solidFill>
              </a:rPr>
              <a:t>A</a:t>
            </a:r>
            <a:r>
              <a:rPr lang="zh-CN" altLang="en-US" sz="2400" dirty="0">
                <a:solidFill>
                  <a:srgbClr val="0000CC"/>
                </a:solidFill>
              </a:rPr>
              <a:t>商场的玻璃门被撞破了，于是换了块玻璃门，然后贴上红色 “小心玻璃”字样，对面的</a:t>
            </a:r>
            <a:r>
              <a:rPr lang="en-US" altLang="zh-CN" sz="2400" dirty="0">
                <a:solidFill>
                  <a:srgbClr val="0000CC"/>
                </a:solidFill>
              </a:rPr>
              <a:t>B</a:t>
            </a:r>
            <a:r>
              <a:rPr lang="zh-CN" altLang="en-US" sz="2400" dirty="0">
                <a:solidFill>
                  <a:srgbClr val="0000CC"/>
                </a:solidFill>
              </a:rPr>
              <a:t>商场看到后，也在自家的玻璃门上贴上了“小心玻璃”</a:t>
            </a:r>
          </a:p>
        </p:txBody>
      </p:sp>
    </p:spTree>
    <p:extLst>
      <p:ext uri="{BB962C8B-B14F-4D97-AF65-F5344CB8AC3E}">
        <p14:creationId xmlns:p14="http://schemas.microsoft.com/office/powerpoint/2010/main" val="10671128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三</a:t>
            </a:r>
            <a:r>
              <a:rPr lang="en-US" altLang="zh-CN" sz="3200" dirty="0">
                <a:latin typeface="+mn-ea"/>
                <a:ea typeface="+mn-ea"/>
              </a:rPr>
              <a:t>.</a:t>
            </a:r>
            <a:r>
              <a:rPr lang="zh-CN" altLang="en-US" sz="3200" dirty="0">
                <a:latin typeface="+mn-ea"/>
                <a:ea typeface="+mn-ea"/>
              </a:rPr>
              <a:t>质量管理体系对不合格改进的要求</a:t>
            </a:r>
          </a:p>
        </p:txBody>
      </p:sp>
      <p:sp>
        <p:nvSpPr>
          <p:cNvPr id="5" name="内容占位符 4"/>
          <p:cNvSpPr>
            <a:spLocks noGrp="1"/>
          </p:cNvSpPr>
          <p:nvPr>
            <p:ph idx="1"/>
          </p:nvPr>
        </p:nvSpPr>
        <p:spPr>
          <a:xfrm>
            <a:off x="251520" y="1268760"/>
            <a:ext cx="8640960" cy="5112568"/>
          </a:xfrm>
        </p:spPr>
        <p:txBody>
          <a:bodyPr>
            <a:noAutofit/>
          </a:bodyPr>
          <a:lstStyle/>
          <a:p>
            <a:pPr marL="0" indent="0" algn="just">
              <a:buNone/>
            </a:pPr>
            <a:r>
              <a:rPr lang="en-US" altLang="zh-CN" sz="2400" dirty="0">
                <a:latin typeface="+mn-ea"/>
              </a:rPr>
              <a:t>8.5.2 </a:t>
            </a:r>
            <a:r>
              <a:rPr lang="zh-CN" altLang="en-US" sz="2400" dirty="0">
                <a:latin typeface="+mn-ea"/>
              </a:rPr>
              <a:t>纠正措施</a:t>
            </a:r>
          </a:p>
          <a:p>
            <a:pPr marL="0" indent="0" algn="just">
              <a:buNone/>
            </a:pPr>
            <a:r>
              <a:rPr lang="zh-CN" altLang="en-US" sz="2400" dirty="0">
                <a:latin typeface="+mn-ea"/>
              </a:rPr>
              <a:t>    组织应采取措施，以消除不合格的原因，防止不合格的再发生，纠正措施应与所遇到不合格的影响程度相适应。</a:t>
            </a:r>
          </a:p>
          <a:p>
            <a:pPr marL="0" indent="0" algn="just">
              <a:buNone/>
            </a:pPr>
            <a:r>
              <a:rPr lang="zh-CN" altLang="en-US" sz="2400" dirty="0">
                <a:latin typeface="+mn-ea"/>
              </a:rPr>
              <a:t>    应编制形成文件的程序，以规定以下方面的要求：</a:t>
            </a:r>
            <a:endParaRPr lang="en-US" altLang="zh-CN" sz="2400" dirty="0">
              <a:latin typeface="+mn-ea"/>
            </a:endParaRPr>
          </a:p>
          <a:p>
            <a:pPr marL="0" indent="0" algn="just">
              <a:buNone/>
            </a:pPr>
            <a:r>
              <a:rPr lang="en-US" altLang="zh-CN" sz="2400" dirty="0">
                <a:latin typeface="+mn-ea"/>
              </a:rPr>
              <a:t>A</a:t>
            </a:r>
            <a:r>
              <a:rPr lang="zh-CN" altLang="en-US" sz="2400" dirty="0">
                <a:latin typeface="+mn-ea"/>
              </a:rPr>
              <a:t>、评审不合格（包括顾客抱怨）；</a:t>
            </a:r>
          </a:p>
          <a:p>
            <a:pPr marL="0" indent="0" algn="just">
              <a:buNone/>
            </a:pPr>
            <a:r>
              <a:rPr lang="en-US" altLang="zh-CN" sz="2400" dirty="0">
                <a:latin typeface="+mn-ea"/>
              </a:rPr>
              <a:t>B</a:t>
            </a:r>
            <a:r>
              <a:rPr lang="zh-CN" altLang="en-US" sz="2400" dirty="0">
                <a:latin typeface="+mn-ea"/>
              </a:rPr>
              <a:t>、确定不合格的原因；</a:t>
            </a:r>
          </a:p>
          <a:p>
            <a:pPr marL="0" indent="0" algn="just">
              <a:buNone/>
            </a:pPr>
            <a:r>
              <a:rPr lang="en-US" altLang="zh-CN" sz="2400" dirty="0">
                <a:latin typeface="+mn-ea"/>
              </a:rPr>
              <a:t>C</a:t>
            </a:r>
            <a:r>
              <a:rPr lang="zh-CN" altLang="en-US" sz="2400" dirty="0">
                <a:latin typeface="+mn-ea"/>
              </a:rPr>
              <a:t>、评价确保不合格不再发生的措施的需求；</a:t>
            </a:r>
          </a:p>
          <a:p>
            <a:pPr marL="0" indent="0" algn="just">
              <a:buNone/>
            </a:pPr>
            <a:r>
              <a:rPr lang="en-US" altLang="zh-CN" sz="2400" dirty="0">
                <a:latin typeface="+mn-ea"/>
              </a:rPr>
              <a:t>D</a:t>
            </a:r>
            <a:r>
              <a:rPr lang="zh-CN" altLang="en-US" sz="2400" dirty="0">
                <a:latin typeface="+mn-ea"/>
              </a:rPr>
              <a:t>、确定和实施所需的措施；</a:t>
            </a:r>
          </a:p>
          <a:p>
            <a:pPr marL="0" indent="0" algn="just">
              <a:buNone/>
            </a:pPr>
            <a:r>
              <a:rPr lang="en-US" altLang="zh-CN" sz="2400" dirty="0">
                <a:latin typeface="+mn-ea"/>
              </a:rPr>
              <a:t>E</a:t>
            </a:r>
            <a:r>
              <a:rPr lang="zh-CN" altLang="en-US" sz="2400" dirty="0">
                <a:latin typeface="+mn-ea"/>
              </a:rPr>
              <a:t>、记录所采取措施的结果；</a:t>
            </a:r>
          </a:p>
          <a:p>
            <a:pPr marL="0" indent="0" algn="just">
              <a:buNone/>
            </a:pPr>
            <a:r>
              <a:rPr lang="en-US" altLang="zh-CN" sz="2400" dirty="0">
                <a:latin typeface="+mn-ea"/>
              </a:rPr>
              <a:t>F</a:t>
            </a:r>
            <a:r>
              <a:rPr lang="zh-CN" altLang="en-US" sz="2400" dirty="0">
                <a:latin typeface="+mn-ea"/>
              </a:rPr>
              <a:t>、评审所采取的纠正措施的有效性。</a:t>
            </a:r>
            <a:endParaRPr lang="en-US" altLang="zh-CN" sz="2400" dirty="0">
              <a:latin typeface="+mn-ea"/>
            </a:endParaRPr>
          </a:p>
        </p:txBody>
      </p:sp>
    </p:spTree>
    <p:extLst>
      <p:ext uri="{BB962C8B-B14F-4D97-AF65-F5344CB8AC3E}">
        <p14:creationId xmlns:p14="http://schemas.microsoft.com/office/powerpoint/2010/main" val="1786680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三</a:t>
            </a:r>
            <a:r>
              <a:rPr lang="en-US" altLang="zh-CN" sz="3200" dirty="0">
                <a:latin typeface="+mn-ea"/>
                <a:ea typeface="+mn-ea"/>
              </a:rPr>
              <a:t>.</a:t>
            </a:r>
            <a:r>
              <a:rPr lang="zh-CN" altLang="en-US" sz="3200" dirty="0">
                <a:latin typeface="+mn-ea"/>
                <a:ea typeface="+mn-ea"/>
              </a:rPr>
              <a:t>质量管理体系对不合格改进的要求</a:t>
            </a:r>
          </a:p>
        </p:txBody>
      </p:sp>
      <p:sp>
        <p:nvSpPr>
          <p:cNvPr id="5" name="内容占位符 4"/>
          <p:cNvSpPr>
            <a:spLocks noGrp="1"/>
          </p:cNvSpPr>
          <p:nvPr>
            <p:ph idx="1"/>
          </p:nvPr>
        </p:nvSpPr>
        <p:spPr>
          <a:xfrm>
            <a:off x="251520" y="1268760"/>
            <a:ext cx="8640960" cy="5112568"/>
          </a:xfrm>
        </p:spPr>
        <p:txBody>
          <a:bodyPr>
            <a:noAutofit/>
          </a:bodyPr>
          <a:lstStyle/>
          <a:p>
            <a:pPr marL="0" indent="0" algn="just">
              <a:buNone/>
            </a:pPr>
            <a:r>
              <a:rPr lang="en-US" altLang="zh-CN" sz="2800" dirty="0">
                <a:latin typeface="+mn-ea"/>
              </a:rPr>
              <a:t>8.5.3 </a:t>
            </a:r>
            <a:r>
              <a:rPr lang="zh-CN" altLang="en-US" sz="2800" dirty="0">
                <a:latin typeface="+mn-ea"/>
              </a:rPr>
              <a:t>预防措施</a:t>
            </a:r>
          </a:p>
          <a:p>
            <a:pPr marL="0" indent="0" algn="just">
              <a:buNone/>
            </a:pPr>
            <a:r>
              <a:rPr lang="zh-CN" altLang="en-US" sz="2800" dirty="0">
                <a:latin typeface="+mn-ea"/>
              </a:rPr>
              <a:t>    组织应采取措施，以消除潜在不合格的原因，防止不合格的发生，预防措施应与潜在问题的影响程度相适应。</a:t>
            </a:r>
          </a:p>
          <a:p>
            <a:pPr marL="0" indent="0" algn="just">
              <a:buNone/>
            </a:pPr>
            <a:r>
              <a:rPr lang="zh-CN" altLang="en-US" sz="2800" dirty="0">
                <a:latin typeface="+mn-ea"/>
              </a:rPr>
              <a:t>    应编制形成文件的程序，以规定以下方面的要求：</a:t>
            </a:r>
          </a:p>
          <a:p>
            <a:pPr marL="0" indent="0" algn="just">
              <a:buNone/>
            </a:pPr>
            <a:r>
              <a:rPr lang="en-US" altLang="zh-CN" sz="2800" dirty="0">
                <a:latin typeface="+mn-ea"/>
              </a:rPr>
              <a:t>A</a:t>
            </a:r>
            <a:r>
              <a:rPr lang="zh-CN" altLang="en-US" sz="2800" dirty="0">
                <a:latin typeface="+mn-ea"/>
              </a:rPr>
              <a:t>、确定潜在不合格及其原因；</a:t>
            </a:r>
          </a:p>
          <a:p>
            <a:pPr marL="0" indent="0" algn="just">
              <a:buNone/>
            </a:pPr>
            <a:r>
              <a:rPr lang="en-US" altLang="zh-CN" sz="2800" dirty="0">
                <a:latin typeface="+mn-ea"/>
              </a:rPr>
              <a:t>B</a:t>
            </a:r>
            <a:r>
              <a:rPr lang="zh-CN" altLang="en-US" sz="2800" dirty="0">
                <a:latin typeface="+mn-ea"/>
              </a:rPr>
              <a:t>、评价防止不合格发生的措施的需求；</a:t>
            </a:r>
          </a:p>
          <a:p>
            <a:pPr marL="0" indent="0" algn="just">
              <a:buNone/>
            </a:pPr>
            <a:r>
              <a:rPr lang="en-US" altLang="zh-CN" sz="2800" dirty="0">
                <a:latin typeface="+mn-ea"/>
              </a:rPr>
              <a:t>C</a:t>
            </a:r>
            <a:r>
              <a:rPr lang="zh-CN" altLang="en-US" sz="2800" dirty="0">
                <a:latin typeface="+mn-ea"/>
              </a:rPr>
              <a:t>、确定并实施所需的措施；</a:t>
            </a:r>
          </a:p>
          <a:p>
            <a:pPr marL="0" indent="0" algn="just">
              <a:buNone/>
            </a:pPr>
            <a:r>
              <a:rPr lang="en-US" altLang="zh-CN" sz="2800" dirty="0">
                <a:latin typeface="+mn-ea"/>
              </a:rPr>
              <a:t>D</a:t>
            </a:r>
            <a:r>
              <a:rPr lang="zh-CN" altLang="en-US" sz="2800" dirty="0">
                <a:latin typeface="+mn-ea"/>
              </a:rPr>
              <a:t>、记录所采取措施的结果；</a:t>
            </a:r>
          </a:p>
          <a:p>
            <a:pPr marL="0" indent="0" algn="just">
              <a:buNone/>
            </a:pPr>
            <a:r>
              <a:rPr lang="en-US" altLang="zh-CN" sz="2800" dirty="0">
                <a:latin typeface="+mn-ea"/>
              </a:rPr>
              <a:t>E</a:t>
            </a:r>
            <a:r>
              <a:rPr lang="zh-CN" altLang="en-US" sz="2800" dirty="0">
                <a:latin typeface="+mn-ea"/>
              </a:rPr>
              <a:t>、评审所采取的预防措施的有效性。</a:t>
            </a:r>
          </a:p>
        </p:txBody>
      </p:sp>
    </p:spTree>
    <p:extLst>
      <p:ext uri="{BB962C8B-B14F-4D97-AF65-F5344CB8AC3E}">
        <p14:creationId xmlns:p14="http://schemas.microsoft.com/office/powerpoint/2010/main" val="23472585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a:xfrm>
            <a:off x="467544" y="0"/>
            <a:ext cx="8219256" cy="1143000"/>
          </a:xfrm>
        </p:spPr>
        <p:txBody>
          <a:bodyPr>
            <a:normAutofit/>
          </a:bodyPr>
          <a:lstStyle/>
          <a:p>
            <a:r>
              <a:rPr lang="zh-CN" altLang="en-US" sz="3200" dirty="0">
                <a:latin typeface="+mn-ea"/>
                <a:ea typeface="+mn-ea"/>
              </a:rPr>
              <a:t>四</a:t>
            </a:r>
            <a:r>
              <a:rPr lang="en-US" altLang="zh-CN" sz="3200" dirty="0">
                <a:latin typeface="+mn-ea"/>
                <a:ea typeface="+mn-ea"/>
              </a:rPr>
              <a:t>.</a:t>
            </a:r>
            <a:r>
              <a:rPr lang="zh-CN" altLang="en-US" sz="3200" dirty="0">
                <a:latin typeface="+mn-ea"/>
                <a:ea typeface="+mn-ea"/>
              </a:rPr>
              <a:t>发出不合格项报告要求</a:t>
            </a:r>
          </a:p>
        </p:txBody>
      </p:sp>
      <p:sp>
        <p:nvSpPr>
          <p:cNvPr id="5" name="内容占位符 4"/>
          <p:cNvSpPr>
            <a:spLocks noGrp="1"/>
          </p:cNvSpPr>
          <p:nvPr>
            <p:ph idx="1"/>
          </p:nvPr>
        </p:nvSpPr>
        <p:spPr>
          <a:xfrm>
            <a:off x="323528" y="1268760"/>
            <a:ext cx="8496944" cy="5184576"/>
          </a:xfrm>
        </p:spPr>
        <p:txBody>
          <a:bodyPr>
            <a:normAutofit/>
          </a:bodyPr>
          <a:lstStyle/>
          <a:p>
            <a:pPr marL="0" indent="0" algn="just">
              <a:buNone/>
            </a:pPr>
            <a:r>
              <a:rPr lang="en-US" altLang="zh-CN" dirty="0">
                <a:latin typeface="+mn-ea"/>
              </a:rPr>
              <a:t>1</a:t>
            </a:r>
            <a:r>
              <a:rPr lang="zh-CN" altLang="en-US" dirty="0">
                <a:latin typeface="+mn-ea"/>
              </a:rPr>
              <a:t>、内审和管理评审时确定为不符合时；</a:t>
            </a:r>
          </a:p>
          <a:p>
            <a:pPr marL="0" indent="0" algn="just">
              <a:buNone/>
            </a:pPr>
            <a:r>
              <a:rPr lang="en-US" altLang="zh-CN" dirty="0">
                <a:latin typeface="+mn-ea"/>
              </a:rPr>
              <a:t>2</a:t>
            </a:r>
            <a:r>
              <a:rPr lang="zh-CN" altLang="en-US" dirty="0">
                <a:latin typeface="+mn-ea"/>
              </a:rPr>
              <a:t>、来料发生严重批量质量问题或物料多次发生同类不合格时； </a:t>
            </a:r>
          </a:p>
          <a:p>
            <a:pPr marL="0" indent="0" algn="just">
              <a:buNone/>
            </a:pPr>
            <a:r>
              <a:rPr lang="en-US" altLang="zh-CN" dirty="0">
                <a:latin typeface="+mn-ea"/>
              </a:rPr>
              <a:t>3</a:t>
            </a:r>
            <a:r>
              <a:rPr lang="zh-CN" altLang="en-US" dirty="0">
                <a:latin typeface="+mn-ea"/>
              </a:rPr>
              <a:t>、制程发现：</a:t>
            </a:r>
            <a:r>
              <a:rPr lang="en-US" altLang="zh-CN" dirty="0">
                <a:latin typeface="+mn-ea"/>
              </a:rPr>
              <a:t>a</a:t>
            </a:r>
            <a:r>
              <a:rPr lang="zh-CN" altLang="en-US" dirty="0">
                <a:latin typeface="+mn-ea"/>
              </a:rPr>
              <a:t>、不合格率明显上升或居高不下时；</a:t>
            </a:r>
            <a:r>
              <a:rPr lang="en-US" altLang="zh-CN" dirty="0">
                <a:latin typeface="+mn-ea"/>
              </a:rPr>
              <a:t>b</a:t>
            </a:r>
            <a:r>
              <a:rPr lang="zh-CN" altLang="en-US" dirty="0">
                <a:latin typeface="+mn-ea"/>
              </a:rPr>
              <a:t>、同一项不合格频繁重复发生时；</a:t>
            </a:r>
            <a:r>
              <a:rPr lang="en-US" altLang="zh-CN" dirty="0">
                <a:latin typeface="+mn-ea"/>
              </a:rPr>
              <a:t>c</a:t>
            </a:r>
            <a:r>
              <a:rPr lang="zh-CN" altLang="en-US" dirty="0">
                <a:latin typeface="+mn-ea"/>
              </a:rPr>
              <a:t>、生产过程有偏离许可范围趋势时；</a:t>
            </a:r>
            <a:r>
              <a:rPr lang="en-US" altLang="zh-CN" dirty="0">
                <a:latin typeface="+mn-ea"/>
              </a:rPr>
              <a:t>d</a:t>
            </a:r>
            <a:r>
              <a:rPr lang="zh-CN" altLang="en-US" dirty="0">
                <a:latin typeface="+mn-ea"/>
              </a:rPr>
              <a:t>、重大质量隐患时。</a:t>
            </a:r>
          </a:p>
          <a:p>
            <a:pPr marL="0" indent="0" algn="just">
              <a:buNone/>
            </a:pPr>
            <a:r>
              <a:rPr lang="en-US" altLang="zh-CN" dirty="0">
                <a:latin typeface="+mn-ea"/>
              </a:rPr>
              <a:t>4</a:t>
            </a:r>
            <a:r>
              <a:rPr lang="zh-CN" altLang="en-US" dirty="0">
                <a:latin typeface="+mn-ea"/>
              </a:rPr>
              <a:t>、成品检验发生批量不合格时；</a:t>
            </a:r>
          </a:p>
          <a:p>
            <a:pPr marL="0" indent="0" algn="just">
              <a:buNone/>
            </a:pPr>
            <a:r>
              <a:rPr lang="en-US" altLang="zh-CN" dirty="0">
                <a:latin typeface="+mn-ea"/>
              </a:rPr>
              <a:t>5</a:t>
            </a:r>
            <a:r>
              <a:rPr lang="zh-CN" altLang="en-US" dirty="0">
                <a:latin typeface="+mn-ea"/>
              </a:rPr>
              <a:t>、收到顾客有关产品质量投诉时；</a:t>
            </a:r>
          </a:p>
          <a:p>
            <a:pPr marL="0" indent="0" algn="just">
              <a:buNone/>
            </a:pPr>
            <a:r>
              <a:rPr lang="en-US" altLang="zh-CN" dirty="0">
                <a:latin typeface="+mn-ea"/>
              </a:rPr>
              <a:t>6</a:t>
            </a:r>
            <a:r>
              <a:rPr lang="zh-CN" altLang="en-US" dirty="0">
                <a:latin typeface="+mn-ea"/>
              </a:rPr>
              <a:t>、发现不符合质量方针、目标和质量管理体系文件要求时；</a:t>
            </a:r>
          </a:p>
          <a:p>
            <a:pPr marL="0" indent="0" algn="just">
              <a:buNone/>
            </a:pPr>
            <a:r>
              <a:rPr lang="en-US" altLang="zh-CN" dirty="0">
                <a:latin typeface="+mn-ea"/>
              </a:rPr>
              <a:t>7</a:t>
            </a:r>
            <a:r>
              <a:rPr lang="zh-CN" altLang="en-US" dirty="0">
                <a:latin typeface="+mn-ea"/>
              </a:rPr>
              <a:t>、出现安全事故或安全隐患时。</a:t>
            </a:r>
          </a:p>
        </p:txBody>
      </p:sp>
    </p:spTree>
    <p:extLst>
      <p:ext uri="{BB962C8B-B14F-4D97-AF65-F5344CB8AC3E}">
        <p14:creationId xmlns:p14="http://schemas.microsoft.com/office/powerpoint/2010/main" val="2236303794"/>
      </p:ext>
    </p:extLst>
  </p:cSld>
  <p:clrMapOvr>
    <a:masterClrMapping/>
  </p:clrMapOvr>
</p:sld>
</file>

<file path=ppt/theme/theme1.xml><?xml version="1.0" encoding="utf-8"?>
<a:theme xmlns:a="http://schemas.openxmlformats.org/drawingml/2006/main" name="自定义设计方案">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1199</TotalTime>
  <Words>2493</Words>
  <Application>Microsoft Office PowerPoint</Application>
  <PresentationFormat>全屏显示(4:3)</PresentationFormat>
  <Paragraphs>213</Paragraphs>
  <Slides>21</Slides>
  <Notes>1</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21</vt:i4>
      </vt:variant>
    </vt:vector>
  </HeadingPairs>
  <TitlesOfParts>
    <vt:vector size="30" baseType="lpstr">
      <vt:lpstr>等线</vt:lpstr>
      <vt:lpstr>等线 Light</vt:lpstr>
      <vt:lpstr>华文楷体</vt:lpstr>
      <vt:lpstr>宋体</vt:lpstr>
      <vt:lpstr>Arial</vt:lpstr>
      <vt:lpstr>Calibri</vt:lpstr>
      <vt:lpstr>Times New Roman</vt:lpstr>
      <vt:lpstr>Wingdings</vt:lpstr>
      <vt:lpstr>自定义设计方案</vt:lpstr>
      <vt:lpstr>不合格项原因分析和纠正措施  </vt:lpstr>
      <vt:lpstr>培训目录</vt:lpstr>
      <vt:lpstr>一.不合格的定义和信息来源</vt:lpstr>
      <vt:lpstr>一.不合格的定义和信息来源</vt:lpstr>
      <vt:lpstr>二.纠正、纠正措施和预防措施的定义</vt:lpstr>
      <vt:lpstr>二.纠正、纠正措施和预防措施的定义</vt:lpstr>
      <vt:lpstr>三.质量管理体系对不合格改进的要求</vt:lpstr>
      <vt:lpstr>三.质量管理体系对不合格改进的要求</vt:lpstr>
      <vt:lpstr>四.发出不合格项报告要求</vt:lpstr>
      <vt:lpstr>四.发出不合格项报告要求</vt:lpstr>
      <vt:lpstr>五.不合格项改进的原因分析和措施制定</vt:lpstr>
      <vt:lpstr>五.不合格项改进的原因分析和措施制定</vt:lpstr>
      <vt:lpstr>五.不合格项改进的原因分析和措施制定</vt:lpstr>
      <vt:lpstr>五.不合格项改进的原因分析和措施制定</vt:lpstr>
      <vt:lpstr>五.不合格项改进的原因分析和措施制定</vt:lpstr>
      <vt:lpstr>五.不合格项改进的原因分析和措施制定</vt:lpstr>
      <vt:lpstr>五.不合格项改进的原因分析和措施制定</vt:lpstr>
      <vt:lpstr>五.不合格项改进的原因分析和措施制定</vt:lpstr>
      <vt:lpstr>六.不符合项改进验证</vt:lpstr>
      <vt:lpstr>六.不符合项改进验证</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cp:lastModifiedBy>韩 健春</cp:lastModifiedBy>
  <cp:revision>130</cp:revision>
  <dcterms:modified xsi:type="dcterms:W3CDTF">2021-11-08T02:29:47Z</dcterms:modified>
</cp:coreProperties>
</file>