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2"/>
  </p:notesMasterIdLst>
  <p:handoutMasterIdLst>
    <p:handoutMasterId r:id="rId43"/>
  </p:handoutMasterIdLst>
  <p:sldIdLst>
    <p:sldId id="303" r:id="rId2"/>
    <p:sldId id="355" r:id="rId3"/>
    <p:sldId id="356" r:id="rId4"/>
    <p:sldId id="721" r:id="rId5"/>
    <p:sldId id="722" r:id="rId6"/>
    <p:sldId id="357" r:id="rId7"/>
    <p:sldId id="413" r:id="rId8"/>
    <p:sldId id="354" r:id="rId9"/>
    <p:sldId id="409" r:id="rId10"/>
    <p:sldId id="741" r:id="rId11"/>
    <p:sldId id="348" r:id="rId12"/>
    <p:sldId id="732" r:id="rId13"/>
    <p:sldId id="717" r:id="rId14"/>
    <p:sldId id="742" r:id="rId15"/>
    <p:sldId id="729" r:id="rId16"/>
    <p:sldId id="360" r:id="rId17"/>
    <p:sldId id="362" r:id="rId18"/>
    <p:sldId id="737" r:id="rId19"/>
    <p:sldId id="738" r:id="rId20"/>
    <p:sldId id="385"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11" r:id="rId39"/>
    <p:sldId id="412" r:id="rId40"/>
    <p:sldId id="40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guide id="3" orient="horz" pos="3777">
          <p15:clr>
            <a:srgbClr val="A4A3A4"/>
          </p15:clr>
        </p15:guide>
        <p15:guide id="4" pos="3839">
          <p15:clr>
            <a:srgbClr val="A4A3A4"/>
          </p15:clr>
        </p15:guide>
        <p15:guide id="5" orient="horz" pos="2682" userDrawn="1">
          <p15:clr>
            <a:srgbClr val="A4A3A4"/>
          </p15:clr>
        </p15:guide>
        <p15:guide id="6" pos="38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B87"/>
    <a:srgbClr val="679E2A"/>
    <a:srgbClr val="F8CC29"/>
    <a:srgbClr val="195989"/>
    <a:srgbClr val="18AFEC"/>
    <a:srgbClr val="B43D25"/>
    <a:srgbClr val="4AC1F0"/>
    <a:srgbClr val="C3EAFA"/>
    <a:srgbClr val="FCF0E4"/>
    <a:srgbClr val="FBE8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809" autoAdjust="0"/>
    <p:restoredTop sz="94343" autoAdjust="0"/>
  </p:normalViewPr>
  <p:slideViewPr>
    <p:cSldViewPr snapToGrid="0">
      <p:cViewPr varScale="1">
        <p:scale>
          <a:sx n="65" d="100"/>
          <a:sy n="65" d="100"/>
        </p:scale>
        <p:origin x="80" y="224"/>
      </p:cViewPr>
      <p:guideLst>
        <p:guide orient="horz" pos="2092"/>
        <p:guide pos="3840"/>
        <p:guide orient="horz" pos="3777"/>
        <p:guide pos="3839"/>
        <p:guide orient="horz" pos="2682"/>
        <p:guide pos="3835"/>
      </p:guideLst>
    </p:cSldViewPr>
  </p:slideViewPr>
  <p:outlineViewPr>
    <p:cViewPr>
      <p:scale>
        <a:sx n="33" d="100"/>
        <a:sy n="33" d="100"/>
      </p:scale>
      <p:origin x="0" y="-558"/>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showGuides="1">
      <p:cViewPr varScale="1">
        <p:scale>
          <a:sx n="56" d="100"/>
          <a:sy n="56" d="100"/>
        </p:scale>
        <p:origin x="285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10/12/2020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10/12/2020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772975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16</a:t>
            </a:fld>
            <a:endParaRPr lang="en-GB"/>
          </a:p>
        </p:txBody>
      </p:sp>
    </p:spTree>
    <p:extLst>
      <p:ext uri="{BB962C8B-B14F-4D97-AF65-F5344CB8AC3E}">
        <p14:creationId xmlns:p14="http://schemas.microsoft.com/office/powerpoint/2010/main" val="3770644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17</a:t>
            </a:fld>
            <a:endParaRPr lang="en-GB"/>
          </a:p>
        </p:txBody>
      </p:sp>
    </p:spTree>
    <p:extLst>
      <p:ext uri="{BB962C8B-B14F-4D97-AF65-F5344CB8AC3E}">
        <p14:creationId xmlns:p14="http://schemas.microsoft.com/office/powerpoint/2010/main" val="326689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20</a:t>
            </a:fld>
            <a:endParaRPr lang="en-GB"/>
          </a:p>
        </p:txBody>
      </p:sp>
    </p:spTree>
    <p:extLst>
      <p:ext uri="{BB962C8B-B14F-4D97-AF65-F5344CB8AC3E}">
        <p14:creationId xmlns:p14="http://schemas.microsoft.com/office/powerpoint/2010/main" val="2240196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22</a:t>
            </a:fld>
            <a:endParaRPr lang="en-GB"/>
          </a:p>
        </p:txBody>
      </p:sp>
    </p:spTree>
    <p:extLst>
      <p:ext uri="{BB962C8B-B14F-4D97-AF65-F5344CB8AC3E}">
        <p14:creationId xmlns:p14="http://schemas.microsoft.com/office/powerpoint/2010/main" val="4181781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34</a:t>
            </a:fld>
            <a:endParaRPr lang="en-GB"/>
          </a:p>
        </p:txBody>
      </p:sp>
    </p:spTree>
    <p:extLst>
      <p:ext uri="{BB962C8B-B14F-4D97-AF65-F5344CB8AC3E}">
        <p14:creationId xmlns:p14="http://schemas.microsoft.com/office/powerpoint/2010/main" val="3171252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36</a:t>
            </a:fld>
            <a:endParaRPr lang="en-GB"/>
          </a:p>
        </p:txBody>
      </p:sp>
    </p:spTree>
    <p:extLst>
      <p:ext uri="{BB962C8B-B14F-4D97-AF65-F5344CB8AC3E}">
        <p14:creationId xmlns:p14="http://schemas.microsoft.com/office/powerpoint/2010/main" val="105909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40</a:t>
            </a:fld>
            <a:endParaRPr lang="en-GB"/>
          </a:p>
        </p:txBody>
      </p:sp>
    </p:spTree>
    <p:extLst>
      <p:ext uri="{BB962C8B-B14F-4D97-AF65-F5344CB8AC3E}">
        <p14:creationId xmlns:p14="http://schemas.microsoft.com/office/powerpoint/2010/main" val="3597780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2</a:t>
            </a:fld>
            <a:endParaRPr lang="en-GB"/>
          </a:p>
        </p:txBody>
      </p:sp>
    </p:spTree>
    <p:extLst>
      <p:ext uri="{BB962C8B-B14F-4D97-AF65-F5344CB8AC3E}">
        <p14:creationId xmlns:p14="http://schemas.microsoft.com/office/powerpoint/2010/main" val="417001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3</a:t>
            </a:fld>
            <a:endParaRPr lang="en-GB"/>
          </a:p>
        </p:txBody>
      </p:sp>
    </p:spTree>
    <p:extLst>
      <p:ext uri="{BB962C8B-B14F-4D97-AF65-F5344CB8AC3E}">
        <p14:creationId xmlns:p14="http://schemas.microsoft.com/office/powerpoint/2010/main" val="2049801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6</a:t>
            </a:fld>
            <a:endParaRPr lang="en-GB"/>
          </a:p>
        </p:txBody>
      </p:sp>
    </p:spTree>
    <p:extLst>
      <p:ext uri="{BB962C8B-B14F-4D97-AF65-F5344CB8AC3E}">
        <p14:creationId xmlns:p14="http://schemas.microsoft.com/office/powerpoint/2010/main" val="2821337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303756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664586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10</a:t>
            </a:fld>
            <a:endParaRPr lang="en-GB"/>
          </a:p>
        </p:txBody>
      </p:sp>
    </p:spTree>
    <p:extLst>
      <p:ext uri="{BB962C8B-B14F-4D97-AF65-F5344CB8AC3E}">
        <p14:creationId xmlns:p14="http://schemas.microsoft.com/office/powerpoint/2010/main" val="853296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11</a:t>
            </a:fld>
            <a:endParaRPr lang="en-GB"/>
          </a:p>
        </p:txBody>
      </p:sp>
    </p:spTree>
    <p:extLst>
      <p:ext uri="{BB962C8B-B14F-4D97-AF65-F5344CB8AC3E}">
        <p14:creationId xmlns:p14="http://schemas.microsoft.com/office/powerpoint/2010/main" val="970394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9CF2995-AB43-4B7C-B8CD-9DC7C3692A9C}" type="slidenum">
              <a:rPr lang="en-GB" smtClean="0"/>
              <a:t>12</a:t>
            </a:fld>
            <a:endParaRPr lang="en-GB"/>
          </a:p>
        </p:txBody>
      </p:sp>
    </p:spTree>
    <p:extLst>
      <p:ext uri="{BB962C8B-B14F-4D97-AF65-F5344CB8AC3E}">
        <p14:creationId xmlns:p14="http://schemas.microsoft.com/office/powerpoint/2010/main" val="2019906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tangle 10"/>
          <p:cNvSpPr/>
          <p:nvPr userDrawn="1"/>
        </p:nvSpPr>
        <p:spPr>
          <a:xfrm>
            <a:off x="0" y="1073101"/>
            <a:ext cx="12192000" cy="57849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6" name="Title 1"/>
          <p:cNvSpPr>
            <a:spLocks noGrp="1"/>
          </p:cNvSpPr>
          <p:nvPr>
            <p:ph type="ctrTitle"/>
          </p:nvPr>
        </p:nvSpPr>
        <p:spPr>
          <a:xfrm>
            <a:off x="1071349" y="1992572"/>
            <a:ext cx="10290265" cy="2149523"/>
          </a:xfrm>
          <a:prstGeom prst="rect">
            <a:avLst/>
          </a:prstGeom>
        </p:spPr>
        <p:txBody>
          <a:bodyPr wrap="none" anchor="t">
            <a:noAutofit/>
          </a:bodyPr>
          <a:lstStyle>
            <a:lvl1pPr algn="l">
              <a:defRPr sz="6000" b="0">
                <a:solidFill>
                  <a:schemeClr val="bg1"/>
                </a:solidFill>
              </a:defRPr>
            </a:lvl1pPr>
          </a:lstStyle>
          <a:p>
            <a:r>
              <a:rPr lang="en-GB" noProof="0" dirty="0"/>
              <a:t>Click to edit Master title style</a:t>
            </a:r>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Subtitle 2"/>
          <p:cNvSpPr>
            <a:spLocks noGrp="1"/>
          </p:cNvSpPr>
          <p:nvPr>
            <p:ph type="subTitle" idx="1"/>
          </p:nvPr>
        </p:nvSpPr>
        <p:spPr>
          <a:xfrm>
            <a:off x="1071350" y="4418049"/>
            <a:ext cx="10290265" cy="897754"/>
          </a:xfrm>
          <a:prstGeom prst="rect">
            <a:avLst/>
          </a:prstGeo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
        <p:nvSpPr>
          <p:cNvPr id="19" name="Text Placeholder 18"/>
          <p:cNvSpPr>
            <a:spLocks noGrp="1"/>
          </p:cNvSpPr>
          <p:nvPr>
            <p:ph type="body" sz="quarter" idx="13" hasCustomPrompt="1"/>
          </p:nvPr>
        </p:nvSpPr>
        <p:spPr>
          <a:xfrm>
            <a:off x="6094413" y="5391726"/>
            <a:ext cx="5267202" cy="877455"/>
          </a:xfrm>
          <a:prstGeom prst="rect">
            <a:avLst/>
          </a:prstGeom>
        </p:spPr>
        <p:txBody>
          <a:bodyPr>
            <a:noAutofit/>
          </a:bodyPr>
          <a:lstStyle>
            <a:lvl1pPr marL="0" indent="0" algn="r">
              <a:spcAft>
                <a:spcPts val="800"/>
              </a:spcAft>
              <a:buFontTx/>
              <a:buNone/>
              <a:defRPr sz="2200" i="1" baseline="0">
                <a:solidFill>
                  <a:schemeClr val="bg1"/>
                </a:solidFill>
              </a:defRPr>
            </a:lvl1pPr>
          </a:lstStyle>
          <a:p>
            <a:pPr lvl="0"/>
            <a:r>
              <a:rPr lang="en-GB" noProof="0" dirty="0"/>
              <a:t>Speaker</a:t>
            </a:r>
            <a:br>
              <a:rPr lang="en-GB" noProof="0" dirty="0"/>
            </a:br>
            <a:r>
              <a:rPr lang="en-GB" noProof="0" dirty="0"/>
              <a:t>Venue and date</a:t>
            </a:r>
          </a:p>
        </p:txBody>
      </p:sp>
      <p:pic>
        <p:nvPicPr>
          <p:cNvPr id="8" name="Picture 7" descr="Footer.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47221" y="6390001"/>
            <a:ext cx="697559" cy="467999"/>
          </a:xfrm>
          <a:prstGeom prst="rect">
            <a:avLst/>
          </a:prstGeom>
        </p:spPr>
      </p:pic>
      <p:pic>
        <p:nvPicPr>
          <p:cNvPr id="13" name="Picture 12" descr="EC-JRC-logo_vertical_EN_pos_transparent-background.pn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5373779" y="264907"/>
            <a:ext cx="1674947" cy="1152000"/>
          </a:xfrm>
          <a:prstGeom prst="rect">
            <a:avLst/>
          </a:prstGeom>
        </p:spPr>
      </p:pic>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27615" y="743802"/>
            <a:ext cx="544923" cy="544923"/>
          </a:xfrm>
          <a:prstGeom prst="rect">
            <a:avLst/>
          </a:prstGeom>
        </p:spPr>
      </p:pic>
      <p:sp>
        <p:nvSpPr>
          <p:cNvPr id="3" name="Content Placeholder 2"/>
          <p:cNvSpPr>
            <a:spLocks noGrp="1"/>
          </p:cNvSpPr>
          <p:nvPr>
            <p:ph idx="1"/>
          </p:nvPr>
        </p:nvSpPr>
        <p:spPr>
          <a:xfrm>
            <a:off x="3214048" y="1992572"/>
            <a:ext cx="8010798" cy="3616657"/>
          </a:xfrm>
          <a:prstGeom prst="rect">
            <a:avLst/>
          </a:prstGeo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GB" noProof="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614" y="1825625"/>
            <a:ext cx="4583519"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Slide Number Placeholder 5"/>
          <p:cNvSpPr>
            <a:spLocks noGrp="1"/>
          </p:cNvSpPr>
          <p:nvPr>
            <p:ph type="sldNum" sz="quarter" idx="12"/>
          </p:nvPr>
        </p:nvSpPr>
        <p:spPr>
          <a:xfrm>
            <a:off x="838200" y="6131286"/>
            <a:ext cx="2743200" cy="365125"/>
          </a:xfrm>
          <a:prstGeom prst="rect">
            <a:avLst/>
          </a:prstGeom>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662614" y="586765"/>
            <a:ext cx="4581771"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7" name="Picture Placeholder 4"/>
          <p:cNvSpPr>
            <a:spLocks noGrp="1"/>
          </p:cNvSpPr>
          <p:nvPr>
            <p:ph type="pic" sz="quarter" idx="13"/>
          </p:nvPr>
        </p:nvSpPr>
        <p:spPr>
          <a:xfrm>
            <a:off x="-46383" y="-46383"/>
            <a:ext cx="6142383" cy="6964017"/>
          </a:xfrm>
          <a:prstGeom prst="rect">
            <a:avLst/>
          </a:prstGeom>
          <a:solidFill>
            <a:schemeClr val="bg2"/>
          </a:solidFill>
          <a:ln w="28575">
            <a:solidFill>
              <a:schemeClr val="accent5"/>
            </a:solidFill>
          </a:ln>
        </p:spPr>
        <p:txBody>
          <a:bodyPr/>
          <a:lstStyle>
            <a:lvl1pPr marL="0" indent="0">
              <a:buNone/>
              <a:defRPr/>
            </a:lvl1pPr>
          </a:lstStyle>
          <a:p>
            <a:endParaRPr lang="en-GB" noProof="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orizontal Picture and Conten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63280" y="-62165"/>
            <a:ext cx="12318560" cy="3468939"/>
          </a:xfrm>
          <a:prstGeom prst="rect">
            <a:avLst/>
          </a:prstGeom>
          <a:solidFill>
            <a:schemeClr val="bg2"/>
          </a:solidFill>
          <a:ln w="28575" cmpd="sng">
            <a:solidFill>
              <a:schemeClr val="accent5"/>
            </a:solidFill>
          </a:ln>
        </p:spPr>
        <p:txBody>
          <a:bodyPr/>
          <a:lstStyle>
            <a:lvl1pPr marL="0" indent="0">
              <a:buClr>
                <a:schemeClr val="accent2"/>
              </a:buClr>
              <a:buFont typeface="Arial"/>
              <a:buNone/>
              <a:defRPr/>
            </a:lvl1pPr>
          </a:lstStyle>
          <a:p>
            <a:endParaRPr lang="en-GB" noProof="0"/>
          </a:p>
        </p:txBody>
      </p:sp>
      <p:sp>
        <p:nvSpPr>
          <p:cNvPr id="2" name="Title 1"/>
          <p:cNvSpPr>
            <a:spLocks noGrp="1"/>
          </p:cNvSpPr>
          <p:nvPr>
            <p:ph type="title"/>
          </p:nvPr>
        </p:nvSpPr>
        <p:spPr>
          <a:xfrm>
            <a:off x="957385" y="2818576"/>
            <a:ext cx="10287000" cy="628377"/>
          </a:xfrm>
          <a:prstGeom prst="rect">
            <a:avLst/>
          </a:prstGeom>
          <a:solidFill>
            <a:schemeClr val="bg1"/>
          </a:solidFill>
        </p:spPr>
        <p:txBody>
          <a:bodyPr wrap="square">
            <a:spAutoFit/>
          </a:bodyPr>
          <a:lstStyle>
            <a:lvl1pPr>
              <a:defRPr sz="3800"/>
            </a:lvl1pPr>
          </a:lstStyle>
          <a:p>
            <a:r>
              <a:rPr lang="en-GB" noProof="0" dirty="0"/>
              <a:t>Click to edit Master title style</a:t>
            </a:r>
          </a:p>
        </p:txBody>
      </p:sp>
      <p:sp>
        <p:nvSpPr>
          <p:cNvPr id="6" name="Text Placeholder 5"/>
          <p:cNvSpPr>
            <a:spLocks noGrp="1"/>
          </p:cNvSpPr>
          <p:nvPr>
            <p:ph type="body" sz="quarter" idx="14"/>
          </p:nvPr>
        </p:nvSpPr>
        <p:spPr>
          <a:xfrm>
            <a:off x="957385" y="3630613"/>
            <a:ext cx="10287000" cy="2365375"/>
          </a:xfrm>
          <a:prstGeom prst="rect">
            <a:avLst/>
          </a:prstGeom>
        </p:spPr>
        <p:txBody>
          <a:bodyPr/>
          <a:lstStyle>
            <a:lvl1pPr marL="342900" indent="-342900" algn="l">
              <a:buClr>
                <a:schemeClr val="accent5"/>
              </a:buClr>
              <a:buFont typeface="Arial"/>
              <a:buChar char="•"/>
              <a:defRPr/>
            </a:lvl1pPr>
            <a:lvl2pPr marL="800100" indent="-342900">
              <a:buClr>
                <a:schemeClr val="accent5"/>
              </a:buClr>
              <a:buFont typeface="Arial"/>
              <a:buChar char="•"/>
              <a:defRPr/>
            </a:lvl2pPr>
            <a:lvl3pPr marL="1200150" indent="-285750">
              <a:buClr>
                <a:schemeClr val="accent5"/>
              </a:buClr>
              <a:buFont typeface="Arial"/>
              <a:buChar char="•"/>
              <a:defRPr/>
            </a:lvl3pPr>
            <a:lvl4pPr marL="1657350" indent="-285750">
              <a:buClr>
                <a:schemeClr val="accent5"/>
              </a:buClr>
              <a:buFont typeface="Arial"/>
              <a:buChar char="•"/>
              <a:defRPr/>
            </a:lvl4pPr>
            <a:lvl5pPr marL="2114550" indent="-285750">
              <a:buClr>
                <a:schemeClr val="accent5"/>
              </a:buClr>
              <a:buFont typeface="Arial"/>
              <a:buChar cha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840157" y="2284667"/>
            <a:ext cx="3347997" cy="2090737"/>
          </a:xfrm>
          <a:prstGeom prst="rect">
            <a:avLst/>
          </a:prstGeom>
          <a:solidFill>
            <a:schemeClr val="bg2"/>
          </a:solidFill>
        </p:spPr>
        <p:txBody>
          <a:bodyPr/>
          <a:lstStyle>
            <a:lvl1pPr marL="0" indent="0">
              <a:buNone/>
              <a:defRPr/>
            </a:lvl1pPr>
          </a:lstStyle>
          <a:p>
            <a:endParaRPr lang="en-GB" noProof="0"/>
          </a:p>
        </p:txBody>
      </p:sp>
      <p:sp>
        <p:nvSpPr>
          <p:cNvPr id="11" name="Picture Placeholder 2"/>
          <p:cNvSpPr>
            <a:spLocks noGrp="1"/>
          </p:cNvSpPr>
          <p:nvPr>
            <p:ph type="pic" sz="quarter" idx="14"/>
          </p:nvPr>
        </p:nvSpPr>
        <p:spPr>
          <a:xfrm>
            <a:off x="7940525" y="2284668"/>
            <a:ext cx="3419998" cy="2090737"/>
          </a:xfrm>
          <a:prstGeom prst="rect">
            <a:avLst/>
          </a:prstGeom>
          <a:solidFill>
            <a:schemeClr val="bg2"/>
          </a:solidFill>
        </p:spPr>
        <p:txBody>
          <a:bodyPr/>
          <a:lstStyle>
            <a:lvl1pPr marL="0" indent="0">
              <a:buNone/>
              <a:defRPr/>
            </a:lvl1pPr>
          </a:lstStyle>
          <a:p>
            <a:endParaRPr lang="en-GB" noProof="0"/>
          </a:p>
        </p:txBody>
      </p:sp>
      <p:sp>
        <p:nvSpPr>
          <p:cNvPr id="12" name="Picture Placeholder 2"/>
          <p:cNvSpPr>
            <a:spLocks noGrp="1"/>
          </p:cNvSpPr>
          <p:nvPr>
            <p:ph type="pic" sz="quarter" idx="15"/>
          </p:nvPr>
        </p:nvSpPr>
        <p:spPr>
          <a:xfrm>
            <a:off x="4390340" y="2284667"/>
            <a:ext cx="3347998" cy="2090737"/>
          </a:xfrm>
          <a:prstGeom prst="rect">
            <a:avLst/>
          </a:prstGeom>
          <a:solidFill>
            <a:schemeClr val="bg2"/>
          </a:solidFill>
        </p:spPr>
        <p:txBody>
          <a:bodyPr/>
          <a:lstStyle>
            <a:lvl1pPr marL="0" indent="0">
              <a:buNone/>
              <a:defRPr/>
            </a:lvl1pPr>
          </a:lstStyle>
          <a:p>
            <a:endParaRPr lang="en-GB" noProof="0"/>
          </a:p>
        </p:txBody>
      </p:sp>
      <p:sp>
        <p:nvSpPr>
          <p:cNvPr id="13" name="Text Placeholder 12"/>
          <p:cNvSpPr>
            <a:spLocks noGrp="1"/>
          </p:cNvSpPr>
          <p:nvPr>
            <p:ph type="body" sz="quarter" idx="16"/>
          </p:nvPr>
        </p:nvSpPr>
        <p:spPr>
          <a:xfrm>
            <a:off x="1179376" y="4038684"/>
            <a:ext cx="2669558" cy="1524235"/>
          </a:xfrm>
          <a:prstGeom prst="rect">
            <a:avLst/>
          </a:prstGeom>
          <a:solidFill>
            <a:schemeClr val="bg1"/>
          </a:solidFill>
        </p:spPr>
        <p:txBody>
          <a:bodyPr tIns="90000"/>
          <a:lstStyle>
            <a:lvl1pPr marL="0" indent="0" algn="ctr">
              <a:buNone/>
              <a:defRPr sz="2000"/>
            </a:lvl1pPr>
          </a:lstStyle>
          <a:p>
            <a:pPr lvl="0"/>
            <a:r>
              <a:rPr lang="en-GB" noProof="0" dirty="0"/>
              <a:t>Edit Master text styles</a:t>
            </a:r>
          </a:p>
        </p:txBody>
      </p:sp>
      <p:sp>
        <p:nvSpPr>
          <p:cNvPr id="15" name="Text Placeholder 12"/>
          <p:cNvSpPr>
            <a:spLocks noGrp="1"/>
          </p:cNvSpPr>
          <p:nvPr>
            <p:ph type="body" sz="quarter" idx="17"/>
          </p:nvPr>
        </p:nvSpPr>
        <p:spPr>
          <a:xfrm>
            <a:off x="4729560" y="4041944"/>
            <a:ext cx="2669558" cy="1524235"/>
          </a:xfrm>
          <a:prstGeom prst="rect">
            <a:avLst/>
          </a:prstGeom>
          <a:solidFill>
            <a:schemeClr val="bg1"/>
          </a:solidFill>
        </p:spPr>
        <p:txBody>
          <a:bodyPr tIns="90000"/>
          <a:lstStyle>
            <a:lvl1pPr marL="0" indent="0" algn="ctr">
              <a:buNone/>
              <a:defRPr sz="2000"/>
            </a:lvl1pPr>
          </a:lstStyle>
          <a:p>
            <a:pPr lvl="0"/>
            <a:r>
              <a:rPr lang="en-GB" noProof="0"/>
              <a:t>Edit Master text styles</a:t>
            </a:r>
          </a:p>
        </p:txBody>
      </p:sp>
      <p:sp>
        <p:nvSpPr>
          <p:cNvPr id="16" name="Text Placeholder 12"/>
          <p:cNvSpPr>
            <a:spLocks noGrp="1"/>
          </p:cNvSpPr>
          <p:nvPr>
            <p:ph type="body" sz="quarter" idx="18"/>
          </p:nvPr>
        </p:nvSpPr>
        <p:spPr>
          <a:xfrm>
            <a:off x="8315745" y="4037437"/>
            <a:ext cx="2669558" cy="1524235"/>
          </a:xfrm>
          <a:prstGeom prst="rect">
            <a:avLst/>
          </a:prstGeom>
          <a:solidFill>
            <a:schemeClr val="bg1"/>
          </a:solidFill>
        </p:spPr>
        <p:txBody>
          <a:bodyPr tIns="90000"/>
          <a:lstStyle>
            <a:lvl1pPr marL="0" indent="0" algn="ctr">
              <a:buNone/>
              <a:defRPr sz="2000"/>
            </a:lvl1pPr>
          </a:lstStyle>
          <a:p>
            <a:pPr lvl="0"/>
            <a:r>
              <a:rPr lang="en-GB" noProof="0"/>
              <a:t>Edit Master text styles</a:t>
            </a:r>
          </a:p>
        </p:txBody>
      </p:sp>
      <p:sp>
        <p:nvSpPr>
          <p:cNvPr id="2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0" name="Straight Connector 9"/>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1072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3" name="Picture Placeholder 2"/>
          <p:cNvSpPr>
            <a:spLocks noGrp="1"/>
          </p:cNvSpPr>
          <p:nvPr>
            <p:ph type="pic" sz="quarter" idx="13"/>
          </p:nvPr>
        </p:nvSpPr>
        <p:spPr>
          <a:xfrm>
            <a:off x="3489177" y="2159957"/>
            <a:ext cx="2518900" cy="1728000"/>
          </a:xfrm>
          <a:prstGeom prst="rect">
            <a:avLst/>
          </a:prstGeom>
          <a:solidFill>
            <a:schemeClr val="bg2"/>
          </a:solidFill>
        </p:spPr>
        <p:txBody>
          <a:bodyPr/>
          <a:lstStyle>
            <a:lvl1pPr marL="0" indent="0">
              <a:buNone/>
              <a:defRPr/>
            </a:lvl1pPr>
          </a:lstStyle>
          <a:p>
            <a:endParaRPr lang="en-GB" noProof="0"/>
          </a:p>
        </p:txBody>
      </p:sp>
      <p:sp>
        <p:nvSpPr>
          <p:cNvPr id="11" name="Picture Placeholder 2"/>
          <p:cNvSpPr>
            <a:spLocks noGrp="1"/>
          </p:cNvSpPr>
          <p:nvPr>
            <p:ph type="pic" sz="quarter" idx="14"/>
          </p:nvPr>
        </p:nvSpPr>
        <p:spPr>
          <a:xfrm>
            <a:off x="3489175" y="4076343"/>
            <a:ext cx="2520000" cy="1728000"/>
          </a:xfrm>
          <a:prstGeom prst="rect">
            <a:avLst/>
          </a:prstGeom>
          <a:solidFill>
            <a:schemeClr val="bg2"/>
          </a:solidFill>
        </p:spPr>
        <p:txBody>
          <a:bodyPr/>
          <a:lstStyle>
            <a:lvl1pPr marL="0" indent="0">
              <a:buNone/>
              <a:defRPr/>
            </a:lvl1pPr>
          </a:lstStyle>
          <a:p>
            <a:endParaRPr lang="en-GB" noProof="0" dirty="0"/>
          </a:p>
        </p:txBody>
      </p:sp>
      <p:sp>
        <p:nvSpPr>
          <p:cNvPr id="12" name="Picture Placeholder 2"/>
          <p:cNvSpPr>
            <a:spLocks noGrp="1"/>
          </p:cNvSpPr>
          <p:nvPr>
            <p:ph type="pic" sz="quarter" idx="15"/>
          </p:nvPr>
        </p:nvSpPr>
        <p:spPr>
          <a:xfrm>
            <a:off x="6197546" y="2159956"/>
            <a:ext cx="2520000" cy="1728000"/>
          </a:xfrm>
          <a:prstGeom prst="rect">
            <a:avLst/>
          </a:prstGeom>
          <a:solidFill>
            <a:schemeClr val="bg2"/>
          </a:solidFill>
        </p:spPr>
        <p:txBody>
          <a:bodyPr/>
          <a:lstStyle>
            <a:lvl1pPr marL="0" indent="0">
              <a:buNone/>
              <a:defRPr/>
            </a:lvl1pPr>
          </a:lstStyle>
          <a:p>
            <a:endParaRPr lang="en-GB" noProof="0"/>
          </a:p>
        </p:txBody>
      </p:sp>
      <p:sp>
        <p:nvSpPr>
          <p:cNvPr id="13" name="Text Placeholder 12"/>
          <p:cNvSpPr>
            <a:spLocks noGrp="1"/>
          </p:cNvSpPr>
          <p:nvPr>
            <p:ph type="body" sz="quarter" idx="16"/>
          </p:nvPr>
        </p:nvSpPr>
        <p:spPr>
          <a:xfrm>
            <a:off x="8887605" y="4076342"/>
            <a:ext cx="2483779" cy="1728000"/>
          </a:xfrm>
          <a:prstGeom prst="rect">
            <a:avLst/>
          </a:prstGeom>
          <a:noFill/>
        </p:spPr>
        <p:txBody>
          <a:bodyPr tIns="90000"/>
          <a:lstStyle>
            <a:lvl1pPr marL="0" indent="0" algn="l">
              <a:buNone/>
              <a:defRPr sz="2000"/>
            </a:lvl1pPr>
          </a:lstStyle>
          <a:p>
            <a:pPr lvl="0"/>
            <a:r>
              <a:rPr lang="en-GB" noProof="0" dirty="0"/>
              <a:t>Edit Master text styles</a:t>
            </a:r>
          </a:p>
        </p:txBody>
      </p:sp>
      <p:sp>
        <p:nvSpPr>
          <p:cNvPr id="16" name="Text Placeholder 12"/>
          <p:cNvSpPr>
            <a:spLocks noGrp="1"/>
          </p:cNvSpPr>
          <p:nvPr>
            <p:ph type="body" sz="quarter" idx="18"/>
          </p:nvPr>
        </p:nvSpPr>
        <p:spPr>
          <a:xfrm>
            <a:off x="957385" y="2159957"/>
            <a:ext cx="2334846" cy="1728000"/>
          </a:xfrm>
          <a:prstGeom prst="rect">
            <a:avLst/>
          </a:prstGeom>
          <a:noFill/>
        </p:spPr>
        <p:txBody>
          <a:bodyPr tIns="90000"/>
          <a:lstStyle>
            <a:lvl1pPr marL="0" indent="0" algn="r">
              <a:buNone/>
              <a:defRPr sz="2000"/>
            </a:lvl1pPr>
          </a:lstStyle>
          <a:p>
            <a:pPr lvl="0"/>
            <a:r>
              <a:rPr lang="en-GB" noProof="0" dirty="0"/>
              <a:t>Edit Master text styles</a:t>
            </a:r>
          </a:p>
        </p:txBody>
      </p:sp>
      <p:sp>
        <p:nvSpPr>
          <p:cNvPr id="14" name="Picture Placeholder 2"/>
          <p:cNvSpPr>
            <a:spLocks noGrp="1"/>
          </p:cNvSpPr>
          <p:nvPr>
            <p:ph type="pic" sz="quarter" idx="19"/>
          </p:nvPr>
        </p:nvSpPr>
        <p:spPr>
          <a:xfrm>
            <a:off x="6197548" y="4076342"/>
            <a:ext cx="2520000" cy="1728000"/>
          </a:xfrm>
          <a:prstGeom prst="rect">
            <a:avLst/>
          </a:prstGeom>
          <a:solidFill>
            <a:schemeClr val="bg2"/>
          </a:solidFill>
        </p:spPr>
        <p:txBody>
          <a:bodyPr/>
          <a:lstStyle>
            <a:lvl1pPr marL="0" indent="0">
              <a:buNone/>
              <a:defRPr/>
            </a:lvl1pPr>
          </a:lstStyle>
          <a:p>
            <a:endParaRPr lang="en-GB" noProof="0"/>
          </a:p>
        </p:txBody>
      </p:sp>
      <p:sp>
        <p:nvSpPr>
          <p:cNvPr id="17" name="Text Placeholder 12"/>
          <p:cNvSpPr>
            <a:spLocks noGrp="1"/>
          </p:cNvSpPr>
          <p:nvPr>
            <p:ph type="body" sz="quarter" idx="20"/>
          </p:nvPr>
        </p:nvSpPr>
        <p:spPr>
          <a:xfrm>
            <a:off x="957385" y="4076343"/>
            <a:ext cx="2334846" cy="1728000"/>
          </a:xfrm>
          <a:prstGeom prst="rect">
            <a:avLst/>
          </a:prstGeom>
          <a:noFill/>
        </p:spPr>
        <p:txBody>
          <a:bodyPr tIns="90000"/>
          <a:lstStyle>
            <a:lvl1pPr marL="0" indent="0" algn="r">
              <a:buNone/>
              <a:defRPr sz="2000"/>
            </a:lvl1pPr>
          </a:lstStyle>
          <a:p>
            <a:pPr lvl="0"/>
            <a:r>
              <a:rPr lang="en-GB" noProof="0" dirty="0"/>
              <a:t>Edit Master text styles</a:t>
            </a:r>
          </a:p>
        </p:txBody>
      </p:sp>
      <p:sp>
        <p:nvSpPr>
          <p:cNvPr id="18" name="Text Placeholder 12"/>
          <p:cNvSpPr>
            <a:spLocks noGrp="1"/>
          </p:cNvSpPr>
          <p:nvPr>
            <p:ph type="body" sz="quarter" idx="21"/>
          </p:nvPr>
        </p:nvSpPr>
        <p:spPr>
          <a:xfrm>
            <a:off x="8919308" y="2159956"/>
            <a:ext cx="2452077" cy="1728000"/>
          </a:xfrm>
          <a:prstGeom prst="rect">
            <a:avLst/>
          </a:prstGeom>
          <a:noFill/>
        </p:spPr>
        <p:txBody>
          <a:bodyPr tIns="90000"/>
          <a:lstStyle>
            <a:lvl1pPr marL="0" indent="0" algn="l">
              <a:buNone/>
              <a:defRPr sz="2000"/>
            </a:lvl1pPr>
          </a:lstStyle>
          <a:p>
            <a:pPr lvl="0"/>
            <a:r>
              <a:rPr lang="en-GB" noProof="0"/>
              <a:t>Edit Master text styles</a:t>
            </a:r>
          </a:p>
        </p:txBody>
      </p:sp>
      <p:sp>
        <p:nvSpPr>
          <p:cNvPr id="2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15" name="Straight Connector 1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556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118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30587"/>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11"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5"/>
                </a:solidFill>
              </a:defRPr>
            </a:lvl1pPr>
          </a:lstStyle>
          <a:p>
            <a:r>
              <a:rPr lang="en-GB" noProof="0" dirty="0"/>
              <a:t>Click to edit Master title style</a:t>
            </a:r>
          </a:p>
        </p:txBody>
      </p:sp>
      <p:cxnSp>
        <p:nvCxnSpPr>
          <p:cNvPr id="13" name="Straight Connector 12"/>
          <p:cNvCxnSpPr/>
          <p:nvPr userDrawn="1"/>
        </p:nvCxnSpPr>
        <p:spPr>
          <a:xfrm>
            <a:off x="838200" y="0"/>
            <a:ext cx="0" cy="2362711"/>
          </a:xfrm>
          <a:prstGeom prst="line">
            <a:avLst/>
          </a:prstGeom>
          <a:ln w="28575">
            <a:solidFill>
              <a:srgbClr val="F8CC29"/>
            </a:solidFill>
          </a:ln>
        </p:spPr>
        <p:style>
          <a:lnRef idx="1">
            <a:schemeClr val="accent1"/>
          </a:lnRef>
          <a:fillRef idx="0">
            <a:schemeClr val="accent1"/>
          </a:fillRef>
          <a:effectRef idx="0">
            <a:schemeClr val="accent1"/>
          </a:effectRef>
          <a:fontRef idx="minor">
            <a:schemeClr val="tx1"/>
          </a:fontRef>
        </p:style>
      </p:cxnSp>
      <p:sp>
        <p:nvSpPr>
          <p:cNvPr id="6"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4110061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10" name="Rectangle 9"/>
          <p:cNvSpPr/>
          <p:nvPr userDrawn="1"/>
        </p:nvSpPr>
        <p:spPr>
          <a:xfrm>
            <a:off x="0" y="0"/>
            <a:ext cx="12192000" cy="343217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cxnSp>
        <p:nvCxnSpPr>
          <p:cNvPr id="13" name="Straight Connector 12"/>
          <p:cNvCxnSpPr/>
          <p:nvPr userDrawn="1"/>
        </p:nvCxnSpPr>
        <p:spPr>
          <a:xfrm>
            <a:off x="838200" y="0"/>
            <a:ext cx="0" cy="2362711"/>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ctrTitle"/>
          </p:nvPr>
        </p:nvSpPr>
        <p:spPr>
          <a:xfrm>
            <a:off x="1077013" y="1122363"/>
            <a:ext cx="10020968" cy="1240348"/>
          </a:xfrm>
          <a:prstGeom prst="rect">
            <a:avLst/>
          </a:prstGeom>
        </p:spPr>
        <p:txBody>
          <a:bodyPr anchor="b">
            <a:noAutofit/>
          </a:bodyPr>
          <a:lstStyle>
            <a:lvl1pPr algn="l">
              <a:defRPr sz="6000">
                <a:solidFill>
                  <a:schemeClr val="accent2">
                    <a:lumMod val="75000"/>
                  </a:schemeClr>
                </a:solidFill>
              </a:defRPr>
            </a:lvl1pPr>
          </a:lstStyle>
          <a:p>
            <a:r>
              <a:rPr lang="en-GB" noProof="0" dirty="0"/>
              <a:t>Click to edit Master title style</a:t>
            </a:r>
          </a:p>
        </p:txBody>
      </p:sp>
      <p:sp>
        <p:nvSpPr>
          <p:cNvPr id="9" name="Subtitle 2"/>
          <p:cNvSpPr>
            <a:spLocks noGrp="1"/>
          </p:cNvSpPr>
          <p:nvPr>
            <p:ph type="subTitle" idx="1"/>
          </p:nvPr>
        </p:nvSpPr>
        <p:spPr>
          <a:xfrm>
            <a:off x="1084385" y="3855676"/>
            <a:ext cx="10003692" cy="1925295"/>
          </a:xfrm>
          <a:prstGeom prst="rect">
            <a:avLst/>
          </a:prstGeo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spTree>
    <p:extLst>
      <p:ext uri="{BB962C8B-B14F-4D97-AF65-F5344CB8AC3E}">
        <p14:creationId xmlns:p14="http://schemas.microsoft.com/office/powerpoint/2010/main" val="30305502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cover (option 1)">
    <p:spTree>
      <p:nvGrpSpPr>
        <p:cNvPr id="1" name=""/>
        <p:cNvGrpSpPr/>
        <p:nvPr/>
      </p:nvGrpSpPr>
      <p:grpSpPr>
        <a:xfrm>
          <a:off x="0" y="0"/>
          <a:ext cx="0" cy="0"/>
          <a:chOff x="0" y="0"/>
          <a:chExt cx="0" cy="0"/>
        </a:xfrm>
      </p:grpSpPr>
      <p:sp>
        <p:nvSpPr>
          <p:cNvPr id="11" name="Rectangle 10"/>
          <p:cNvSpPr/>
          <p:nvPr userDrawn="1"/>
        </p:nvSpPr>
        <p:spPr>
          <a:xfrm>
            <a:off x="0" y="1"/>
            <a:ext cx="12192000" cy="6858000"/>
          </a:xfrm>
          <a:prstGeom prst="rect">
            <a:avLst/>
          </a:prstGeom>
          <a:gradFill flip="none" rotWithShape="1">
            <a:gsLst>
              <a:gs pos="47000">
                <a:srgbClr val="0D6CB4"/>
              </a:gs>
              <a:gs pos="100000">
                <a:schemeClr val="accent2"/>
              </a:gs>
              <a:gs pos="77000">
                <a:srgbClr val="227DC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Title 1"/>
          <p:cNvSpPr>
            <a:spLocks noGrp="1"/>
          </p:cNvSpPr>
          <p:nvPr>
            <p:ph type="ctrTitle"/>
          </p:nvPr>
        </p:nvSpPr>
        <p:spPr>
          <a:xfrm>
            <a:off x="1070189" y="1122363"/>
            <a:ext cx="10281657" cy="2387600"/>
          </a:xfrm>
          <a:prstGeom prst="rect">
            <a:avLst/>
          </a:prstGeom>
        </p:spPr>
        <p:txBody>
          <a:bodyPr anchor="b">
            <a:noAutofit/>
          </a:bodyPr>
          <a:lstStyle>
            <a:lvl1pPr algn="l">
              <a:defRPr sz="6000">
                <a:solidFill>
                  <a:srgbClr val="FFD129"/>
                </a:solidFill>
              </a:defRPr>
            </a:lvl1pPr>
          </a:lstStyle>
          <a:p>
            <a:r>
              <a:rPr lang="en-GB" noProof="0" dirty="0"/>
              <a:t>Click to edit Master title style</a:t>
            </a:r>
          </a:p>
        </p:txBody>
      </p:sp>
      <p:sp>
        <p:nvSpPr>
          <p:cNvPr id="3" name="Subtitle 2"/>
          <p:cNvSpPr>
            <a:spLocks noGrp="1"/>
          </p:cNvSpPr>
          <p:nvPr>
            <p:ph type="subTitle" idx="1"/>
          </p:nvPr>
        </p:nvSpPr>
        <p:spPr>
          <a:xfrm>
            <a:off x="1070189" y="3602038"/>
            <a:ext cx="10281657" cy="1655762"/>
          </a:xfrm>
          <a:prstGeom prst="rect">
            <a:avLst/>
          </a:prstGeo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p>
        </p:txBody>
      </p:sp>
      <p:cxnSp>
        <p:nvCxnSpPr>
          <p:cNvPr id="7" name="Straight Connector 6"/>
          <p:cNvCxnSpPr/>
          <p:nvPr userDrawn="1"/>
        </p:nvCxnSpPr>
        <p:spPr>
          <a:xfrm>
            <a:off x="838200" y="0"/>
            <a:ext cx="0" cy="3478213"/>
          </a:xfrm>
          <a:prstGeom prst="line">
            <a:avLst/>
          </a:prstGeom>
          <a:ln w="28575">
            <a:solidFill>
              <a:srgbClr val="FFD129"/>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cover (option 2)">
    <p:spTree>
      <p:nvGrpSpPr>
        <p:cNvPr id="1" name=""/>
        <p:cNvGrpSpPr/>
        <p:nvPr/>
      </p:nvGrpSpPr>
      <p:grpSpPr>
        <a:xfrm>
          <a:off x="0" y="0"/>
          <a:ext cx="0" cy="0"/>
          <a:chOff x="0" y="0"/>
          <a:chExt cx="0" cy="0"/>
        </a:xfrm>
      </p:grpSpPr>
      <p:sp>
        <p:nvSpPr>
          <p:cNvPr id="13" name="Rectangle 12"/>
          <p:cNvSpPr/>
          <p:nvPr userDrawn="1"/>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1" name="Title 1"/>
          <p:cNvSpPr>
            <a:spLocks noGrp="1"/>
          </p:cNvSpPr>
          <p:nvPr>
            <p:ph type="ctrTitle"/>
          </p:nvPr>
        </p:nvSpPr>
        <p:spPr>
          <a:xfrm>
            <a:off x="1077013" y="1122363"/>
            <a:ext cx="10284602" cy="2387600"/>
          </a:xfrm>
          <a:prstGeom prst="rect">
            <a:avLst/>
          </a:prstGeom>
        </p:spPr>
        <p:txBody>
          <a:bodyPr anchor="b">
            <a:noAutofit/>
          </a:bodyPr>
          <a:lstStyle>
            <a:lvl1pPr algn="l">
              <a:defRPr sz="6000">
                <a:solidFill>
                  <a:schemeClr val="accent2">
                    <a:lumMod val="75000"/>
                  </a:schemeClr>
                </a:solidFill>
              </a:defRPr>
            </a:lvl1pPr>
          </a:lstStyle>
          <a:p>
            <a:r>
              <a:rPr lang="en-GB" noProof="0" dirty="0"/>
              <a:t>Click to edit Master title style</a:t>
            </a:r>
          </a:p>
        </p:txBody>
      </p:sp>
      <p:sp>
        <p:nvSpPr>
          <p:cNvPr id="14" name="Subtitle 2"/>
          <p:cNvSpPr>
            <a:spLocks noGrp="1"/>
          </p:cNvSpPr>
          <p:nvPr>
            <p:ph type="subTitle" idx="1"/>
          </p:nvPr>
        </p:nvSpPr>
        <p:spPr>
          <a:xfrm>
            <a:off x="1070189" y="3602038"/>
            <a:ext cx="10284602" cy="1655762"/>
          </a:xfrm>
          <a:prstGeom prst="rect">
            <a:avLst/>
          </a:prstGeo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edit Master subtitle style</a:t>
            </a:r>
          </a:p>
        </p:txBody>
      </p:sp>
      <p:cxnSp>
        <p:nvCxnSpPr>
          <p:cNvPr id="7" name="Straight Connector 6"/>
          <p:cNvCxnSpPr/>
          <p:nvPr userDrawn="1"/>
        </p:nvCxnSpPr>
        <p:spPr>
          <a:xfrm>
            <a:off x="838200" y="0"/>
            <a:ext cx="0" cy="3478213"/>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945929" y="6193922"/>
            <a:ext cx="1718512" cy="451153"/>
          </a:xfrm>
          <a:prstGeom prst="rect">
            <a:avLst/>
          </a:prstGeom>
        </p:spPr>
      </p:pic>
    </p:spTree>
    <p:extLst>
      <p:ext uri="{BB962C8B-B14F-4D97-AF65-F5344CB8AC3E}">
        <p14:creationId xmlns:p14="http://schemas.microsoft.com/office/powerpoint/2010/main" val="93250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67154" y="1825624"/>
            <a:ext cx="10267462"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7" name="Straight Connector 6"/>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304234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2525" y="1825625"/>
            <a:ext cx="5002090" cy="4170363"/>
          </a:xfrm>
          <a:prstGeom prst="rect">
            <a:avLst/>
          </a:prstGeom>
          <a:noFill/>
        </p:spPr>
        <p:txBody>
          <a:bodyPr>
            <a:noAutofit/>
          </a:bodyPr>
          <a:lstStyle>
            <a:lvl1pPr marL="0" indent="0">
              <a:buClr>
                <a:schemeClr val="accent5"/>
              </a:buClr>
              <a:buFont typeface="Arial"/>
              <a:buNone/>
              <a:defRPr/>
            </a:lvl1pPr>
          </a:lstStyle>
          <a:p>
            <a:pPr lvl="0"/>
            <a:endParaRPr lang="en-GB" noProof="0" dirty="0"/>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7"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8" name="Content Placeholder 2"/>
          <p:cNvSpPr>
            <a:spLocks noGrp="1"/>
          </p:cNvSpPr>
          <p:nvPr>
            <p:ph idx="10"/>
          </p:nvPr>
        </p:nvSpPr>
        <p:spPr>
          <a:xfrm>
            <a:off x="967154" y="1825624"/>
            <a:ext cx="5004000"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280383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2 columns">
    <p:spTree>
      <p:nvGrpSpPr>
        <p:cNvPr id="1" name=""/>
        <p:cNvGrpSpPr/>
        <p:nvPr/>
      </p:nvGrpSpPr>
      <p:grpSpPr>
        <a:xfrm>
          <a:off x="0" y="0"/>
          <a:ext cx="0" cy="0"/>
          <a:chOff x="0" y="0"/>
          <a:chExt cx="0" cy="0"/>
        </a:xfrm>
      </p:grpSpPr>
      <p:sp>
        <p:nvSpPr>
          <p:cNvPr id="8" name="Content Placeholder 2"/>
          <p:cNvSpPr>
            <a:spLocks noGrp="1"/>
          </p:cNvSpPr>
          <p:nvPr>
            <p:ph idx="11"/>
          </p:nvPr>
        </p:nvSpPr>
        <p:spPr>
          <a:xfrm>
            <a:off x="6232524" y="1825624"/>
            <a:ext cx="5004000"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strike="noStrike"/>
            </a:lvl1pPr>
            <a:lvl2pPr>
              <a:lnSpc>
                <a:spcPct val="100000"/>
              </a:lnSpc>
              <a:spcAft>
                <a:spcPts val="1800"/>
              </a:spcAft>
              <a:buClr>
                <a:schemeClr val="accent5"/>
              </a:buClr>
              <a:defRPr strike="noStrike"/>
            </a:lvl2pPr>
            <a:lvl3pPr>
              <a:lnSpc>
                <a:spcPct val="100000"/>
              </a:lnSpc>
              <a:spcAft>
                <a:spcPts val="1800"/>
              </a:spcAft>
              <a:buClr>
                <a:schemeClr val="accent5"/>
              </a:buClr>
              <a:defRPr strike="noStrike"/>
            </a:lvl3pPr>
            <a:lvl4pPr>
              <a:lnSpc>
                <a:spcPct val="100000"/>
              </a:lnSpc>
              <a:spcAft>
                <a:spcPts val="1800"/>
              </a:spcAft>
              <a:buClr>
                <a:schemeClr val="accent5"/>
              </a:buClr>
              <a:defRPr strike="noStrike"/>
            </a:lvl4pPr>
            <a:lvl5pPr>
              <a:lnSpc>
                <a:spcPct val="100000"/>
              </a:lnSpc>
              <a:spcAft>
                <a:spcPts val="1800"/>
              </a:spcAft>
              <a:buClr>
                <a:schemeClr val="accent5"/>
              </a:buClr>
              <a:defRPr strike="noStrike"/>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
        <p:nvSpPr>
          <p:cNvPr id="12" name="Content Placeholder 2"/>
          <p:cNvSpPr>
            <a:spLocks noGrp="1"/>
          </p:cNvSpPr>
          <p:nvPr>
            <p:ph idx="10"/>
          </p:nvPr>
        </p:nvSpPr>
        <p:spPr>
          <a:xfrm>
            <a:off x="967154" y="1825624"/>
            <a:ext cx="5004000" cy="4170363"/>
          </a:xfrm>
          <a:prstGeom prst="rect">
            <a:avLst/>
          </a:prstGeom>
        </p:spPr>
        <p:txBody>
          <a:bodyPr>
            <a:noAutofit/>
          </a:bodyPr>
          <a:lstStyle>
            <a:lvl1pPr marL="342900" indent="-342900">
              <a:lnSpc>
                <a:spcPct val="100000"/>
              </a:lnSpc>
              <a:spcBef>
                <a:spcPts val="0"/>
              </a:spcBef>
              <a:spcAft>
                <a:spcPts val="1800"/>
              </a:spcAft>
              <a:buClr>
                <a:schemeClr val="accent5"/>
              </a:buClr>
              <a:buFont typeface="Arial"/>
              <a:buChar char="•"/>
              <a:defRPr/>
            </a:lvl1pPr>
            <a:lvl2pPr>
              <a:lnSpc>
                <a:spcPct val="100000"/>
              </a:lnSpc>
              <a:spcAft>
                <a:spcPts val="1800"/>
              </a:spcAft>
              <a:buClr>
                <a:schemeClr val="accent5"/>
              </a:buClr>
              <a:defRPr/>
            </a:lvl2pPr>
            <a:lvl3pPr>
              <a:lnSpc>
                <a:spcPct val="100000"/>
              </a:lnSpc>
              <a:spcAft>
                <a:spcPts val="1800"/>
              </a:spcAft>
              <a:buClr>
                <a:schemeClr val="accent5"/>
              </a:buClr>
              <a:defRPr/>
            </a:lvl3pPr>
            <a:lvl4pPr>
              <a:lnSpc>
                <a:spcPct val="100000"/>
              </a:lnSpc>
              <a:spcAft>
                <a:spcPts val="1800"/>
              </a:spcAft>
              <a:buClr>
                <a:schemeClr val="accent5"/>
              </a:buClr>
              <a:defRPr/>
            </a:lvl4pPr>
            <a:lvl5pPr>
              <a:lnSpc>
                <a:spcPct val="100000"/>
              </a:lnSpc>
              <a:spcAft>
                <a:spcPts val="1800"/>
              </a:spcAft>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Tree>
    <p:extLst>
      <p:ext uri="{BB962C8B-B14F-4D97-AF65-F5344CB8AC3E}">
        <p14:creationId xmlns:p14="http://schemas.microsoft.com/office/powerpoint/2010/main" val="124677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0722" y="1825625"/>
            <a:ext cx="3229533"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Content Placeholder 2"/>
          <p:cNvSpPr>
            <a:spLocks noGrp="1"/>
          </p:cNvSpPr>
          <p:nvPr>
            <p:ph sz="half" idx="13"/>
          </p:nvPr>
        </p:nvSpPr>
        <p:spPr>
          <a:xfrm>
            <a:off x="4476002" y="1825624"/>
            <a:ext cx="3239996"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7" name="Content Placeholder 2"/>
          <p:cNvSpPr>
            <a:spLocks noGrp="1"/>
          </p:cNvSpPr>
          <p:nvPr>
            <p:ph sz="half" idx="15"/>
          </p:nvPr>
        </p:nvSpPr>
        <p:spPr>
          <a:xfrm>
            <a:off x="7990763" y="1825624"/>
            <a:ext cx="3239998" cy="4170363"/>
          </a:xfrm>
          <a:prstGeom prst="rect">
            <a:avLst/>
          </a:prstGeom>
        </p:spPr>
        <p:txBody>
          <a:bodyPr>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8" name="Straight Connector 7"/>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207101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0722" y="1681163"/>
            <a:ext cx="5003999" cy="823912"/>
          </a:xfrm>
          <a:prstGeom prst="rect">
            <a:avLst/>
          </a:prstGeom>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a:t>Edit Master text styles</a:t>
            </a:r>
          </a:p>
        </p:txBody>
      </p:sp>
      <p:sp>
        <p:nvSpPr>
          <p:cNvPr id="4" name="Content Placeholder 3"/>
          <p:cNvSpPr>
            <a:spLocks noGrp="1"/>
          </p:cNvSpPr>
          <p:nvPr>
            <p:ph sz="half" idx="2"/>
          </p:nvPr>
        </p:nvSpPr>
        <p:spPr>
          <a:xfrm>
            <a:off x="970722" y="2597727"/>
            <a:ext cx="5003999" cy="3398261"/>
          </a:xfrm>
          <a:prstGeom prst="rect">
            <a:avLst/>
          </a:prstGeom>
        </p:spPr>
        <p:txBody>
          <a:bodyPr wrap="square">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3"/>
          </p:nvPr>
        </p:nvSpPr>
        <p:spPr>
          <a:xfrm>
            <a:off x="6232768" y="1681163"/>
            <a:ext cx="5003999" cy="823912"/>
          </a:xfrm>
          <a:prstGeom prst="rect">
            <a:avLst/>
          </a:prstGeom>
          <a:noFill/>
        </p:spPr>
        <p:txBody>
          <a:bodyPr wrap="square" anchor="b">
            <a:noAutofit/>
          </a:bodyPr>
          <a:lstStyle>
            <a:lvl1pPr marL="0" indent="0">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dirty="0"/>
              <a:t>Edit Master text styles</a:t>
            </a:r>
          </a:p>
        </p:txBody>
      </p:sp>
      <p:sp>
        <p:nvSpPr>
          <p:cNvPr id="6" name="Content Placeholder 5"/>
          <p:cNvSpPr>
            <a:spLocks noGrp="1"/>
          </p:cNvSpPr>
          <p:nvPr>
            <p:ph sz="quarter" idx="4"/>
          </p:nvPr>
        </p:nvSpPr>
        <p:spPr>
          <a:xfrm>
            <a:off x="6232768" y="2597727"/>
            <a:ext cx="5003999" cy="3398261"/>
          </a:xfrm>
          <a:prstGeom prst="rect">
            <a:avLst/>
          </a:prstGeom>
        </p:spPr>
        <p:txBody>
          <a:bodyPr wrap="square">
            <a:noAutofit/>
          </a:bodyPr>
          <a:lstStyle>
            <a:lvl1pPr marL="342900" indent="-342900">
              <a:buClr>
                <a:schemeClr val="accent5"/>
              </a:buClr>
              <a:buFont typeface="Arial"/>
              <a:buChar cha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9" name="Straight Connector 8"/>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spTree>
    <p:extLst>
      <p:ext uri="{BB962C8B-B14F-4D97-AF65-F5344CB8AC3E}">
        <p14:creationId xmlns:p14="http://schemas.microsoft.com/office/powerpoint/2010/main" val="2742694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photo">
    <p:spTree>
      <p:nvGrpSpPr>
        <p:cNvPr id="1" name=""/>
        <p:cNvGrpSpPr/>
        <p:nvPr/>
      </p:nvGrpSpPr>
      <p:grpSpPr>
        <a:xfrm>
          <a:off x="0" y="0"/>
          <a:ext cx="0" cy="0"/>
          <a:chOff x="0" y="0"/>
          <a:chExt cx="0" cy="0"/>
        </a:xfrm>
      </p:grpSpPr>
      <p:sp>
        <p:nvSpPr>
          <p:cNvPr id="6" name="Picture Placeholder 2"/>
          <p:cNvSpPr>
            <a:spLocks noGrp="1"/>
          </p:cNvSpPr>
          <p:nvPr>
            <p:ph type="pic" sz="quarter" idx="13"/>
          </p:nvPr>
        </p:nvSpPr>
        <p:spPr>
          <a:xfrm>
            <a:off x="0" y="1750540"/>
            <a:ext cx="12192000" cy="4245448"/>
          </a:xfrm>
          <a:prstGeom prst="rect">
            <a:avLst/>
          </a:prstGeom>
          <a:solidFill>
            <a:schemeClr val="bg2"/>
          </a:solidFill>
        </p:spPr>
        <p:txBody>
          <a:bodyPr/>
          <a:lstStyle>
            <a:lvl1pPr marL="0" indent="0">
              <a:buNone/>
              <a:defRPr/>
            </a:lvl1pPr>
          </a:lstStyle>
          <a:p>
            <a:endParaRPr lang="en-GB" noProof="0"/>
          </a:p>
        </p:txBody>
      </p:sp>
      <p:sp>
        <p:nvSpPr>
          <p:cNvPr id="10" name="Title Placeholder 1"/>
          <p:cNvSpPr>
            <a:spLocks noGrp="1"/>
          </p:cNvSpPr>
          <p:nvPr>
            <p:ph type="title"/>
          </p:nvPr>
        </p:nvSpPr>
        <p:spPr>
          <a:xfrm>
            <a:off x="970722" y="575220"/>
            <a:ext cx="10263893" cy="782357"/>
          </a:xfrm>
          <a:prstGeom prst="rect">
            <a:avLst/>
          </a:prstGeom>
        </p:spPr>
        <p:txBody>
          <a:bodyPr vert="horz" lIns="91440" tIns="45720" rIns="91440" bIns="0" rtlCol="0" anchor="b" anchorCtr="0">
            <a:noAutofit/>
          </a:bodyPr>
          <a:lstStyle>
            <a:lvl1pPr>
              <a:defRPr sz="3800"/>
            </a:lvl1pPr>
          </a:lstStyle>
          <a:p>
            <a:r>
              <a:rPr lang="en-GB" noProof="0" dirty="0"/>
              <a:t>Click to edit Master title style</a:t>
            </a:r>
          </a:p>
        </p:txBody>
      </p:sp>
      <p:cxnSp>
        <p:nvCxnSpPr>
          <p:cNvPr id="5" name="Straight Connector 4"/>
          <p:cNvCxnSpPr/>
          <p:nvPr userDrawn="1"/>
        </p:nvCxnSpPr>
        <p:spPr>
          <a:xfrm flipH="1">
            <a:off x="838201" y="0"/>
            <a:ext cx="1" cy="136525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301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C-JRC-logo_horizontal_EN_pos_transparent-background.png"/>
          <p:cNvPicPr>
            <a:picLocks noChangeAspect="1"/>
          </p:cNvPicPr>
          <p:nvPr userDrawn="1"/>
        </p:nvPicPr>
        <p:blipFill rotWithShape="1">
          <a:blip r:embed="rId19" cstate="print">
            <a:extLst>
              <a:ext uri="{28A0092B-C50C-407E-A947-70E740481C1C}">
                <a14:useLocalDpi xmlns:a14="http://schemas.microsoft.com/office/drawing/2010/main" val="0"/>
              </a:ext>
            </a:extLst>
          </a:blip>
          <a:srcRect l="6902" t="10944" r="6669" b="9113"/>
          <a:stretch/>
        </p:blipFill>
        <p:spPr>
          <a:xfrm>
            <a:off x="9945929" y="6177847"/>
            <a:ext cx="1727997" cy="467228"/>
          </a:xfrm>
          <a:prstGeom prst="rect">
            <a:avLst/>
          </a:prstGeom>
        </p:spPr>
      </p:pic>
      <p:sp>
        <p:nvSpPr>
          <p:cNvPr id="8" name="Slide Number Placeholder 7"/>
          <p:cNvSpPr>
            <a:spLocks noGrp="1"/>
          </p:cNvSpPr>
          <p:nvPr>
            <p:ph type="sldNum" sz="quarter" idx="4"/>
          </p:nvPr>
        </p:nvSpPr>
        <p:spPr>
          <a:xfrm>
            <a:off x="838200" y="625429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15BF1-D259-0341-94F8-9E410F79F678}" type="slidenum">
              <a:rPr lang="en-US" smtClean="0"/>
              <a:pPr/>
              <a:t>‹#›</a:t>
            </a:fld>
            <a:endParaRPr lang="en-US"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49" r:id="rId2"/>
    <p:sldLayoutId id="2147483651" r:id="rId3"/>
    <p:sldLayoutId id="2147483650" r:id="rId4"/>
    <p:sldLayoutId id="2147483660" r:id="rId5"/>
    <p:sldLayoutId id="2147483652" r:id="rId6"/>
    <p:sldLayoutId id="2147483661" r:id="rId7"/>
    <p:sldLayoutId id="2147483653" r:id="rId8"/>
    <p:sldLayoutId id="2147483654" r:id="rId9"/>
    <p:sldLayoutId id="2147483659" r:id="rId10"/>
    <p:sldLayoutId id="2147483658" r:id="rId11"/>
    <p:sldLayoutId id="2147483668" r:id="rId12"/>
    <p:sldLayoutId id="2147483666" r:id="rId13"/>
    <p:sldLayoutId id="2147483667" r:id="rId14"/>
    <p:sldLayoutId id="2147483655" r:id="rId15"/>
    <p:sldLayoutId id="2147483670" r:id="rId16"/>
    <p:sldLayoutId id="2147483669"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audio" Target="../media/media11.m4a"/><Relationship Id="rId2" Type="http://schemas.microsoft.com/office/2007/relationships/media" Target="../media/media11.m4a"/><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6.png"/><Relationship Id="rId4"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audio" Target="../media/media13.m4a"/><Relationship Id="rId2" Type="http://schemas.microsoft.com/office/2007/relationships/media" Target="../media/media13.m4a"/><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audio" Target="../media/media14.m4a"/><Relationship Id="rId2" Type="http://schemas.microsoft.com/office/2007/relationships/media" Target="../media/media14.m4a"/><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audio" Target="../media/media15.m4a"/><Relationship Id="rId2" Type="http://schemas.microsoft.com/office/2007/relationships/media" Target="../media/media15.m4a"/><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audio" Target="../media/media16.m4a"/><Relationship Id="rId2" Type="http://schemas.microsoft.com/office/2007/relationships/media" Target="../media/media16.m4a"/><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notesSlide" Target="../notesSlides/notesSlide10.xml"/><Relationship Id="rId4"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8.m4a"/><Relationship Id="rId1" Type="http://schemas.microsoft.com/office/2007/relationships/media" Target="../media/media18.m4a"/><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9.m4a"/><Relationship Id="rId1" Type="http://schemas.microsoft.com/office/2007/relationships/media" Target="../media/media19.m4a"/><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m4a"/><Relationship Id="rId1" Type="http://schemas.microsoft.com/office/2007/relationships/media" Target="../media/media20.m4a"/><Relationship Id="rId5" Type="http://schemas.openxmlformats.org/officeDocument/2006/relationships/image" Target="../media/image6.png"/><Relationship Id="rId4"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m4a"/><Relationship Id="rId1" Type="http://schemas.microsoft.com/office/2007/relationships/media" Target="../media/media21.m4a"/><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hyperlink" Target="https://classified.circabc.europa.eu/ui/help/start" TargetMode="External"/><Relationship Id="rId5" Type="http://schemas.openxmlformats.org/officeDocument/2006/relationships/hyperlink" Target="https://classified.circabc.europa.eu/" TargetMode="External"/><Relationship Id="rId4"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m4a"/><Relationship Id="rId1" Type="http://schemas.microsoft.com/office/2007/relationships/media" Target="../media/media23.m4a"/><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4.m4a"/><Relationship Id="rId1" Type="http://schemas.microsoft.com/office/2007/relationships/media" Target="../media/media24.m4a"/><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ebgate.ec.europa.eu/cas/about.html"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26.m4a"/><Relationship Id="rId7" Type="http://schemas.openxmlformats.org/officeDocument/2006/relationships/image" Target="../media/image12.png"/><Relationship Id="rId2" Type="http://schemas.microsoft.com/office/2007/relationships/media" Target="../media/media26.m4a"/><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hyperlink" Target="https://webgate.ec.europa.eu/cas/about.html" TargetMode="External"/><Relationship Id="rId4"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7.m4a"/><Relationship Id="rId1" Type="http://schemas.microsoft.com/office/2007/relationships/media" Target="../media/media27.m4a"/><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9.m4a"/><Relationship Id="rId1" Type="http://schemas.microsoft.com/office/2007/relationships/media" Target="../media/media29.m4a"/><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0.m4a"/><Relationship Id="rId1" Type="http://schemas.microsoft.com/office/2007/relationships/media" Target="../media/media30.m4a"/><Relationship Id="rId5" Type="http://schemas.openxmlformats.org/officeDocument/2006/relationships/image" Target="../media/image6.png"/><Relationship Id="rId4" Type="http://schemas.openxmlformats.org/officeDocument/2006/relationships/hyperlink" Target="https://classified.circabc.europa.eu/ui/group/313a8bbb-b442-4c04-a4d6-eb7bc78e323f"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6.png"/><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2.m4a"/><Relationship Id="rId1" Type="http://schemas.microsoft.com/office/2007/relationships/media" Target="../media/media32.m4a"/><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3.m4a"/><Relationship Id="rId1" Type="http://schemas.microsoft.com/office/2007/relationships/media" Target="../media/media33.m4a"/><Relationship Id="rId5" Type="http://schemas.openxmlformats.org/officeDocument/2006/relationships/image" Target="../media/image6.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4.m4a"/><Relationship Id="rId1" Type="http://schemas.microsoft.com/office/2007/relationships/media" Target="../media/media34.m4a"/><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5.m4a"/><Relationship Id="rId1" Type="http://schemas.microsoft.com/office/2007/relationships/media" Target="../media/media35.m4a"/><Relationship Id="rId5" Type="http://schemas.openxmlformats.org/officeDocument/2006/relationships/image" Target="../media/image6.png"/><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6.m4a"/><Relationship Id="rId1" Type="http://schemas.microsoft.com/office/2007/relationships/media" Target="../media/media36.m4a"/><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8.m4a"/><Relationship Id="rId1" Type="http://schemas.microsoft.com/office/2007/relationships/media" Target="../media/media38.m4a"/><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9.m4a"/><Relationship Id="rId1" Type="http://schemas.microsoft.com/office/2007/relationships/media" Target="../media/media39.m4a"/><Relationship Id="rId5" Type="http://schemas.openxmlformats.org/officeDocument/2006/relationships/image" Target="../media/image6.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7.tiff"/><Relationship Id="rId4"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6.png"/><Relationship Id="rId2" Type="http://schemas.openxmlformats.org/officeDocument/2006/relationships/audio" Target="../media/media40.m4a"/><Relationship Id="rId1" Type="http://schemas.microsoft.com/office/2007/relationships/media" Target="../media/media40.m4a"/><Relationship Id="rId6" Type="http://schemas.openxmlformats.org/officeDocument/2006/relationships/image" Target="../media/image25.png"/><Relationship Id="rId5" Type="http://schemas.openxmlformats.org/officeDocument/2006/relationships/hyperlink" Target="https://creativecommons.org/licenses/by/4.0/" TargetMode="External"/><Relationship Id="rId4"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7.tiff"/><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6.pn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audio" Target="../media/media8.m4a"/><Relationship Id="rId2" Type="http://schemas.microsoft.com/office/2007/relationships/media" Target="../media/media8.m4a"/><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867" y="1951629"/>
            <a:ext cx="10290265" cy="1446664"/>
          </a:xfrm>
        </p:spPr>
        <p:txBody>
          <a:bodyPr/>
          <a:lstStyle/>
          <a:p>
            <a:r>
              <a:rPr lang="en-US" sz="3600" b="1" dirty="0"/>
              <a:t>Workflow, operations and IT aspects</a:t>
            </a:r>
            <a:endParaRPr lang="nl-NL" sz="3600" b="1" dirty="0"/>
          </a:p>
        </p:txBody>
      </p:sp>
      <p:sp>
        <p:nvSpPr>
          <p:cNvPr id="3" name="Subtitle 2"/>
          <p:cNvSpPr>
            <a:spLocks noGrp="1"/>
          </p:cNvSpPr>
          <p:nvPr>
            <p:ph type="subTitle" idx="1"/>
          </p:nvPr>
        </p:nvSpPr>
        <p:spPr>
          <a:xfrm>
            <a:off x="1071349" y="4868425"/>
            <a:ext cx="10673346" cy="897754"/>
          </a:xfrm>
        </p:spPr>
        <p:txBody>
          <a:bodyPr/>
          <a:lstStyle/>
          <a:p>
            <a:r>
              <a:rPr lang="en-GB" sz="2000" b="1" dirty="0"/>
              <a:t>Training of members of Commission expert panels on </a:t>
            </a:r>
            <a:br>
              <a:rPr lang="en-GB" sz="2000" b="1" dirty="0"/>
            </a:br>
            <a:r>
              <a:rPr lang="en-GB" sz="2000" b="1" dirty="0"/>
              <a:t>medical devices and in vitro diagnostic devices (EXPAMED)</a:t>
            </a:r>
          </a:p>
          <a:p>
            <a:r>
              <a:rPr lang="en-GB" sz="2000" dirty="0"/>
              <a:t> </a:t>
            </a:r>
          </a:p>
        </p:txBody>
      </p:sp>
      <p:pic>
        <p:nvPicPr>
          <p:cNvPr id="4" name="Audio Recording 24 Oct 2020 at 12:38:22" descr="Audio Recording 24 Oct 2020 at 12:38:22">
            <a:hlinkClick r:id="" action="ppaction://media"/>
            <a:extLst>
              <a:ext uri="{FF2B5EF4-FFF2-40B4-BE49-F238E27FC236}">
                <a16:creationId xmlns:a16="http://schemas.microsoft.com/office/drawing/2014/main" id="{6FF72CEB-B796-DE4E-B43E-18C911FF3C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599" y="-1092200"/>
            <a:ext cx="812800" cy="812800"/>
          </a:xfrm>
          <a:prstGeom prst="rect">
            <a:avLst/>
          </a:prstGeom>
        </p:spPr>
      </p:pic>
    </p:spTree>
    <p:extLst>
      <p:ext uri="{BB962C8B-B14F-4D97-AF65-F5344CB8AC3E}">
        <p14:creationId xmlns:p14="http://schemas.microsoft.com/office/powerpoint/2010/main" val="4275095597"/>
      </p:ext>
    </p:extLst>
  </p:cSld>
  <p:clrMapOvr>
    <a:masterClrMapping/>
  </p:clrMapOvr>
  <mc:AlternateContent xmlns:mc="http://schemas.openxmlformats.org/markup-compatibility/2006" xmlns:p14="http://schemas.microsoft.com/office/powerpoint/2010/main">
    <mc:Choice Requires="p14">
      <p:transition spd="slow" p14:dur="2000" advTm="32481"/>
    </mc:Choice>
    <mc:Fallback xmlns="">
      <p:transition spd="slow" advTm="324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963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04" objId="4"/>
        <p14:stopEvt time="31447"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701258"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701258"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701258"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701258"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265272" y="1996252"/>
            <a:ext cx="584790" cy="584790"/>
          </a:xfrm>
          <a:prstGeom prst="ellipse">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t>3</a:t>
            </a:r>
          </a:p>
        </p:txBody>
      </p:sp>
      <p:sp>
        <p:nvSpPr>
          <p:cNvPr id="15" name="Oval 14"/>
          <p:cNvSpPr/>
          <p:nvPr/>
        </p:nvSpPr>
        <p:spPr>
          <a:xfrm>
            <a:off x="1233272" y="2759399"/>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The </a:t>
            </a:r>
            <a:r>
              <a:rPr lang="en-US" sz="1800" dirty="0" err="1"/>
              <a:t>CECP</a:t>
            </a:r>
            <a:r>
              <a:rPr lang="en-US" sz="1800" dirty="0"/>
              <a:t>: workflow and operational aspects</a:t>
            </a:r>
          </a:p>
        </p:txBody>
      </p:sp>
      <p:sp>
        <p:nvSpPr>
          <p:cNvPr id="7" name="Text Placeholder 8"/>
          <p:cNvSpPr txBox="1">
            <a:spLocks/>
          </p:cNvSpPr>
          <p:nvPr/>
        </p:nvSpPr>
        <p:spPr>
          <a:xfrm>
            <a:off x="2025501" y="1323423"/>
            <a:ext cx="6949166" cy="422689"/>
          </a:xfrm>
          <a:prstGeom prst="rect">
            <a:avLst/>
          </a:prstGeom>
          <a:noFill/>
        </p:spPr>
        <p:txBody>
          <a:bodyPr anchor="ctr"/>
          <a:lstStyle>
            <a:defPPr>
              <a:defRPr lang="en-US"/>
            </a:defPPr>
            <a:lvl1pPr indent="0">
              <a:lnSpc>
                <a:spcPct val="100000"/>
              </a:lnSpc>
              <a:spcBef>
                <a:spcPts val="0"/>
              </a:spcBef>
              <a:spcAft>
                <a:spcPts val="1800"/>
              </a:spcAft>
              <a:buClr>
                <a:srgbClr val="2B91C5"/>
              </a:buClr>
              <a:buFont typeface="Arial" panose="020B0604020202020204" pitchFamily="34" charset="0"/>
              <a:buNone/>
            </a:lvl1pPr>
            <a:lvl2pPr marL="685800" indent="-228600">
              <a:lnSpc>
                <a:spcPct val="100000"/>
              </a:lnSpc>
              <a:spcBef>
                <a:spcPts val="500"/>
              </a:spcBef>
              <a:spcAft>
                <a:spcPts val="1800"/>
              </a:spcAft>
              <a:buClr>
                <a:srgbClr val="2B91C5"/>
              </a:buClr>
              <a:buFont typeface="Arial" panose="020B0604020202020204" pitchFamily="34" charset="0"/>
              <a:buChar char="•"/>
              <a:defRPr sz="2000"/>
            </a:lvl2pPr>
            <a:lvl3pPr marL="1143000" indent="-228600">
              <a:lnSpc>
                <a:spcPct val="100000"/>
              </a:lnSpc>
              <a:spcBef>
                <a:spcPts val="500"/>
              </a:spcBef>
              <a:spcAft>
                <a:spcPts val="1800"/>
              </a:spcAft>
              <a:buClr>
                <a:srgbClr val="2B91C5"/>
              </a:buClr>
              <a:buFont typeface="Arial" panose="020B0604020202020204" pitchFamily="34" charset="0"/>
              <a:buChar char="•"/>
            </a:lvl3pPr>
            <a:lvl4pPr marL="1600200" indent="-228600">
              <a:lnSpc>
                <a:spcPct val="100000"/>
              </a:lnSpc>
              <a:spcBef>
                <a:spcPts val="500"/>
              </a:spcBef>
              <a:spcAft>
                <a:spcPts val="1800"/>
              </a:spcAft>
              <a:buClr>
                <a:srgbClr val="2B91C5"/>
              </a:buClr>
              <a:buFont typeface="Arial" panose="020B0604020202020204" pitchFamily="34" charset="0"/>
              <a:buChar char="•"/>
              <a:defRPr sz="1600"/>
            </a:lvl4pPr>
            <a:lvl5pPr marL="2057400" indent="-228600">
              <a:lnSpc>
                <a:spcPct val="100000"/>
              </a:lnSpc>
              <a:spcBef>
                <a:spcPts val="500"/>
              </a:spcBef>
              <a:spcAft>
                <a:spcPts val="1800"/>
              </a:spcAft>
              <a:buClr>
                <a:srgbClr val="2B91C5"/>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GB" dirty="0"/>
              <a:t>Expert consultations on MDs / IVDs: key aspects</a:t>
            </a:r>
          </a:p>
        </p:txBody>
      </p:sp>
      <p:sp>
        <p:nvSpPr>
          <p:cNvPr id="8" name="Text Placeholder 8"/>
          <p:cNvSpPr txBox="1">
            <a:spLocks/>
          </p:cNvSpPr>
          <p:nvPr/>
        </p:nvSpPr>
        <p:spPr>
          <a:xfrm>
            <a:off x="2025501" y="2055595"/>
            <a:ext cx="6630820" cy="490477"/>
          </a:xfrm>
          <a:prstGeom prst="rect">
            <a:avLst/>
          </a:prstGeom>
          <a:noFill/>
        </p:spPr>
        <p:txBody>
          <a:bodyPr anchor="ctr"/>
          <a:lstStyle>
            <a:defPPr>
              <a:defRPr lang="en-US"/>
            </a:defPPr>
            <a:lvl1pPr indent="0">
              <a:lnSpc>
                <a:spcPct val="100000"/>
              </a:lnSpc>
              <a:spcBef>
                <a:spcPts val="0"/>
              </a:spcBef>
              <a:spcAft>
                <a:spcPts val="1800"/>
              </a:spcAft>
              <a:buClr>
                <a:srgbClr val="2B91C5"/>
              </a:buClr>
              <a:buFont typeface="Arial" panose="020B0604020202020204" pitchFamily="34" charset="0"/>
              <a:buNone/>
              <a:defRPr sz="2400">
                <a:solidFill>
                  <a:schemeClr val="bg2">
                    <a:lumMod val="10000"/>
                  </a:schemeClr>
                </a:solidFill>
              </a:defRPr>
            </a:lvl1pPr>
            <a:lvl2pPr marL="685800" indent="-228600">
              <a:lnSpc>
                <a:spcPct val="100000"/>
              </a:lnSpc>
              <a:spcBef>
                <a:spcPts val="500"/>
              </a:spcBef>
              <a:spcAft>
                <a:spcPts val="1800"/>
              </a:spcAft>
              <a:buClr>
                <a:srgbClr val="2B91C5"/>
              </a:buClr>
              <a:buFont typeface="Arial" panose="020B0604020202020204" pitchFamily="34" charset="0"/>
              <a:buChar char="•"/>
              <a:defRPr sz="2000"/>
            </a:lvl2pPr>
            <a:lvl3pPr marL="1143000" indent="-228600">
              <a:lnSpc>
                <a:spcPct val="100000"/>
              </a:lnSpc>
              <a:spcBef>
                <a:spcPts val="500"/>
              </a:spcBef>
              <a:spcAft>
                <a:spcPts val="1800"/>
              </a:spcAft>
              <a:buClr>
                <a:srgbClr val="2B91C5"/>
              </a:buClr>
              <a:buFont typeface="Arial" panose="020B0604020202020204" pitchFamily="34" charset="0"/>
              <a:buChar char="•"/>
            </a:lvl3pPr>
            <a:lvl4pPr marL="1600200" indent="-228600">
              <a:lnSpc>
                <a:spcPct val="100000"/>
              </a:lnSpc>
              <a:spcBef>
                <a:spcPts val="500"/>
              </a:spcBef>
              <a:spcAft>
                <a:spcPts val="1800"/>
              </a:spcAft>
              <a:buClr>
                <a:srgbClr val="2B91C5"/>
              </a:buClr>
              <a:buFont typeface="Arial" panose="020B0604020202020204" pitchFamily="34" charset="0"/>
              <a:buChar char="•"/>
              <a:defRPr sz="1600"/>
            </a:lvl4pPr>
            <a:lvl5pPr marL="2057400" indent="-228600">
              <a:lnSpc>
                <a:spcPct val="100000"/>
              </a:lnSpc>
              <a:spcBef>
                <a:spcPts val="500"/>
              </a:spcBef>
              <a:spcAft>
                <a:spcPts val="1800"/>
              </a:spcAft>
              <a:buClr>
                <a:srgbClr val="2B91C5"/>
              </a:buClr>
              <a:buFont typeface="Arial" panose="020B0604020202020204" pitchFamily="34" charset="0"/>
              <a:buChar char="•"/>
              <a:defRPr sz="16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Rotation of roles within experts</a:t>
            </a:r>
          </a:p>
        </p:txBody>
      </p:sp>
      <p:sp>
        <p:nvSpPr>
          <p:cNvPr id="27" name="Oval 26"/>
          <p:cNvSpPr/>
          <p:nvPr/>
        </p:nvSpPr>
        <p:spPr>
          <a:xfrm>
            <a:off x="1265272" y="1224673"/>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28" name="Oval 27"/>
          <p:cNvSpPr/>
          <p:nvPr/>
        </p:nvSpPr>
        <p:spPr>
          <a:xfrm>
            <a:off x="1281911" y="459714"/>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29" name="Text Placeholder 8"/>
          <p:cNvSpPr txBox="1">
            <a:spLocks/>
          </p:cNvSpPr>
          <p:nvPr/>
        </p:nvSpPr>
        <p:spPr>
          <a:xfrm>
            <a:off x="2025501" y="507430"/>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2">
                    <a:lumMod val="10000"/>
                  </a:schemeClr>
                </a:solidFill>
              </a:rPr>
              <a:t>Actors and steps of the </a:t>
            </a:r>
            <a:r>
              <a:rPr lang="en-GB" sz="1800" dirty="0" err="1">
                <a:solidFill>
                  <a:schemeClr val="bg2">
                    <a:lumMod val="10000"/>
                  </a:schemeClr>
                </a:solidFill>
              </a:rPr>
              <a:t>CECP</a:t>
            </a:r>
            <a:r>
              <a:rPr lang="en-GB" sz="1800" dirty="0">
                <a:solidFill>
                  <a:schemeClr val="bg2">
                    <a:lumMod val="10000"/>
                  </a:schemeClr>
                </a:solidFill>
              </a:rPr>
              <a:t> &amp; </a:t>
            </a:r>
            <a:r>
              <a:rPr lang="en-GB" sz="1800" dirty="0" err="1">
                <a:solidFill>
                  <a:schemeClr val="bg2">
                    <a:lumMod val="10000"/>
                  </a:schemeClr>
                </a:solidFill>
              </a:rPr>
              <a:t>PECP</a:t>
            </a:r>
            <a:endParaRPr lang="en-GB" sz="1800" dirty="0">
              <a:solidFill>
                <a:schemeClr val="bg2">
                  <a:lumMod val="10000"/>
                </a:schemeClr>
              </a:solidFill>
            </a:endParaRPr>
          </a:p>
        </p:txBody>
      </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38" name="Rounded Rectangle 37"/>
          <p:cNvSpPr/>
          <p:nvPr/>
        </p:nvSpPr>
        <p:spPr>
          <a:xfrm>
            <a:off x="-422788" y="3546866"/>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39" name="Oval 38"/>
          <p:cNvSpPr/>
          <p:nvPr/>
        </p:nvSpPr>
        <p:spPr>
          <a:xfrm>
            <a:off x="1265272" y="3513484"/>
            <a:ext cx="584790" cy="581168"/>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40" name="Text Placeholder 7"/>
          <p:cNvSpPr txBox="1">
            <a:spLocks/>
          </p:cNvSpPr>
          <p:nvPr/>
        </p:nvSpPr>
        <p:spPr>
          <a:xfrm>
            <a:off x="2025501" y="3644347"/>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2">
                    <a:lumMod val="10000"/>
                  </a:schemeClr>
                </a:solidFill>
              </a:rPr>
              <a:t>Drafting opinions: aspects of confidentiality</a:t>
            </a:r>
          </a:p>
        </p:txBody>
      </p:sp>
      <p:sp>
        <p:nvSpPr>
          <p:cNvPr id="42" name="Rounded Rectangle 41"/>
          <p:cNvSpPr/>
          <p:nvPr/>
        </p:nvSpPr>
        <p:spPr>
          <a:xfrm>
            <a:off x="-422788" y="4275371"/>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43" name="Oval 42"/>
          <p:cNvSpPr/>
          <p:nvPr/>
        </p:nvSpPr>
        <p:spPr>
          <a:xfrm>
            <a:off x="1265272" y="4241989"/>
            <a:ext cx="584790" cy="581168"/>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44" name="Text Placeholder 7"/>
          <p:cNvSpPr txBox="1">
            <a:spLocks/>
          </p:cNvSpPr>
          <p:nvPr/>
        </p:nvSpPr>
        <p:spPr>
          <a:xfrm>
            <a:off x="2025501" y="4372852"/>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75000"/>
                  </a:schemeClr>
                </a:solidFill>
              </a:rPr>
              <a:t>The use of CIRCABC</a:t>
            </a:r>
          </a:p>
        </p:txBody>
      </p:sp>
      <p:pic>
        <p:nvPicPr>
          <p:cNvPr id="2" name="Audio Recording 24 Oct 2020 at 17:11:59" descr="Audio Recording 24 Oct 2020 at 17:11:59">
            <a:hlinkClick r:id="" action="ppaction://media"/>
            <a:extLst>
              <a:ext uri="{FF2B5EF4-FFF2-40B4-BE49-F238E27FC236}">
                <a16:creationId xmlns:a16="http://schemas.microsoft.com/office/drawing/2014/main" id="{F114E5C7-9977-EE41-A457-D95F8C6292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1128635"/>
            <a:ext cx="812800" cy="812800"/>
          </a:xfrm>
          <a:prstGeom prst="rect">
            <a:avLst/>
          </a:prstGeom>
        </p:spPr>
      </p:pic>
    </p:spTree>
    <p:extLst>
      <p:ext uri="{BB962C8B-B14F-4D97-AF65-F5344CB8AC3E}">
        <p14:creationId xmlns:p14="http://schemas.microsoft.com/office/powerpoint/2010/main" val="1945973361"/>
      </p:ext>
    </p:extLst>
  </p:cSld>
  <p:clrMapOvr>
    <a:masterClrMapping/>
  </p:clrMapOvr>
  <mc:AlternateContent xmlns:mc="http://schemas.openxmlformats.org/markup-compatibility/2006" xmlns:p14="http://schemas.microsoft.com/office/powerpoint/2010/main">
    <mc:Choice Requires="p14">
      <p:transition spd="slow" p14:dur="2000" advTm="7846"/>
    </mc:Choice>
    <mc:Fallback xmlns="">
      <p:transition spd="slow" advTm="78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3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6" objId="2"/>
        <p14:stopEvt time="7213"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54213" y="4318667"/>
            <a:ext cx="10051531" cy="1138773"/>
          </a:xfrm>
          <a:prstGeom prst="rect">
            <a:avLst/>
          </a:prstGeom>
          <a:noFill/>
        </p:spPr>
        <p:txBody>
          <a:bodyPr wrap="square" rtlCol="0">
            <a:spAutoFit/>
          </a:bodyPr>
          <a:lstStyle/>
          <a:p>
            <a:pPr marL="342900" indent="-342900">
              <a:buClr>
                <a:srgbClr val="18AFEC"/>
              </a:buClr>
              <a:buFont typeface="Wingdings" panose="05000000000000000000" pitchFamily="2" charset="2"/>
              <a:buChar char="Ø"/>
            </a:pPr>
            <a:r>
              <a:rPr lang="en-GB" sz="1700" b="1" dirty="0"/>
              <a:t>C</a:t>
            </a:r>
            <a:r>
              <a:rPr lang="en-GB" sz="1700" b="1" noProof="0" dirty="0"/>
              <a:t>hair can be replaced by </a:t>
            </a:r>
            <a:r>
              <a:rPr lang="en-GB" sz="1700" b="1" dirty="0"/>
              <a:t>v</a:t>
            </a:r>
            <a:r>
              <a:rPr lang="en-GB" sz="1700" b="1" noProof="0" dirty="0"/>
              <a:t>ice-chair </a:t>
            </a:r>
            <a:r>
              <a:rPr lang="en-GB" sz="1700" noProof="0" dirty="0"/>
              <a:t>in case chair is unavailable or </a:t>
            </a:r>
            <a:r>
              <a:rPr lang="en-GB" sz="1700" dirty="0"/>
              <a:t>due to workload considerations</a:t>
            </a:r>
            <a:endParaRPr lang="en-GB" sz="1700" noProof="0" dirty="0"/>
          </a:p>
          <a:p>
            <a:pPr marL="342900" indent="-342900">
              <a:buClr>
                <a:srgbClr val="18AFEC"/>
              </a:buClr>
              <a:buFont typeface="Wingdings" panose="05000000000000000000" pitchFamily="2" charset="2"/>
              <a:buChar char="Ø"/>
            </a:pPr>
            <a:r>
              <a:rPr lang="en-GB" sz="1700" dirty="0"/>
              <a:t>When not substituting the Chair or supporting the Chair, the </a:t>
            </a:r>
            <a:r>
              <a:rPr lang="en-GB" sz="1700" b="1" dirty="0"/>
              <a:t>Vice-chair </a:t>
            </a:r>
            <a:r>
              <a:rPr lang="en-GB" sz="1700" dirty="0"/>
              <a:t>can cover any role</a:t>
            </a:r>
          </a:p>
          <a:p>
            <a:pPr marL="342900" indent="-342900">
              <a:buClr>
                <a:srgbClr val="18AFEC"/>
              </a:buClr>
              <a:buFont typeface="Wingdings" panose="05000000000000000000" pitchFamily="2" charset="2"/>
              <a:buChar char="Ø"/>
            </a:pPr>
            <a:r>
              <a:rPr lang="en-GB" sz="1700" noProof="0" dirty="0"/>
              <a:t>Roles of rapporteur and co-rapporteur </a:t>
            </a:r>
            <a:r>
              <a:rPr lang="en-GB" sz="1700" dirty="0"/>
              <a:t>are addressed by </a:t>
            </a:r>
            <a:r>
              <a:rPr lang="en-GB" sz="1700" noProof="0" dirty="0"/>
              <a:t>members apart from Chair</a:t>
            </a:r>
            <a:endParaRPr lang="en-GB" sz="1600" noProof="0" dirty="0"/>
          </a:p>
        </p:txBody>
      </p:sp>
      <p:sp>
        <p:nvSpPr>
          <p:cNvPr id="7" name="TextBox 6"/>
          <p:cNvSpPr txBox="1"/>
          <p:nvPr/>
        </p:nvSpPr>
        <p:spPr>
          <a:xfrm>
            <a:off x="979981" y="5613700"/>
            <a:ext cx="10945319" cy="1077218"/>
          </a:xfrm>
          <a:prstGeom prst="rect">
            <a:avLst/>
          </a:prstGeom>
          <a:solidFill>
            <a:schemeClr val="bg1"/>
          </a:solidFill>
        </p:spPr>
        <p:txBody>
          <a:bodyPr wrap="square" rtlCol="0">
            <a:spAutoFit/>
          </a:bodyPr>
          <a:lstStyle/>
          <a:p>
            <a:pPr>
              <a:spcAft>
                <a:spcPts val="1200"/>
              </a:spcAft>
              <a:buClr>
                <a:schemeClr val="accent5"/>
              </a:buClr>
            </a:pPr>
            <a:r>
              <a:rPr lang="en-GB" b="1" u="sng" noProof="0" dirty="0">
                <a:solidFill>
                  <a:schemeClr val="tx2">
                    <a:lumMod val="75000"/>
                  </a:schemeClr>
                </a:solidFill>
              </a:rPr>
              <a:t>Reasons for rotation:</a:t>
            </a:r>
            <a:r>
              <a:rPr lang="en-GB" b="1" noProof="0" dirty="0">
                <a:solidFill>
                  <a:schemeClr val="tx2">
                    <a:lumMod val="75000"/>
                  </a:schemeClr>
                </a:solidFill>
              </a:rPr>
              <a:t> </a:t>
            </a:r>
            <a:r>
              <a:rPr lang="en-GB" noProof="0" dirty="0">
                <a:solidFill>
                  <a:schemeClr val="tx2">
                    <a:lumMod val="75000"/>
                  </a:schemeClr>
                </a:solidFill>
              </a:rPr>
              <a:t>workload, expert contracts and budget assignment</a:t>
            </a:r>
          </a:p>
          <a:p>
            <a:pPr>
              <a:spcAft>
                <a:spcPts val="1200"/>
              </a:spcAft>
              <a:buClr>
                <a:schemeClr val="accent5"/>
              </a:buClr>
            </a:pPr>
            <a:r>
              <a:rPr lang="en-GB" b="1" u="sng" dirty="0">
                <a:solidFill>
                  <a:schemeClr val="tx2">
                    <a:lumMod val="75000"/>
                  </a:schemeClr>
                </a:solidFill>
              </a:rPr>
              <a:t>Consequences for expert contracts:</a:t>
            </a:r>
            <a:r>
              <a:rPr lang="en-GB" b="1" dirty="0">
                <a:solidFill>
                  <a:schemeClr val="tx2">
                    <a:lumMod val="75000"/>
                  </a:schemeClr>
                </a:solidFill>
              </a:rPr>
              <a:t> </a:t>
            </a:r>
            <a:r>
              <a:rPr lang="en-GB" dirty="0">
                <a:solidFill>
                  <a:schemeClr val="tx2">
                    <a:lumMod val="75000"/>
                  </a:schemeClr>
                </a:solidFill>
              </a:rPr>
              <a:t>Rotation requires that experts in specific area of expertise have the same number of maximum working days in their contract </a:t>
            </a:r>
            <a:r>
              <a:rPr lang="en-GB" noProof="0" dirty="0">
                <a:solidFill>
                  <a:schemeClr val="tx2">
                    <a:lumMod val="75000"/>
                  </a:schemeClr>
                </a:solidFill>
              </a:rPr>
              <a:t> </a:t>
            </a:r>
          </a:p>
        </p:txBody>
      </p:sp>
      <p:sp>
        <p:nvSpPr>
          <p:cNvPr id="45" name="Title 2"/>
          <p:cNvSpPr txBox="1">
            <a:spLocks noGrp="1"/>
          </p:cNvSpPr>
          <p:nvPr>
            <p:ph type="title"/>
          </p:nvPr>
        </p:nvSpPr>
        <p:spPr>
          <a:xfrm>
            <a:off x="979981" y="171520"/>
            <a:ext cx="10263893" cy="782357"/>
          </a:xfrm>
          <a:prstGeom prst="rect">
            <a:avLst/>
          </a:prstGeom>
        </p:spPr>
        <p:txBody>
          <a:bodyPr vert="horz" lIns="91440" tIns="45720" rIns="91440" bIns="0" rtlCol="0" anchor="t" anchorCtr="0">
            <a:noAutofit/>
          </a:bodyPr>
          <a:lstStyle>
            <a:lvl1pPr algn="l" defTabSz="914400" rtl="0" eaLnBrk="1" latinLnBrk="0" hangingPunct="1">
              <a:lnSpc>
                <a:spcPct val="90000"/>
              </a:lnSpc>
              <a:spcBef>
                <a:spcPct val="0"/>
              </a:spcBef>
              <a:buNone/>
              <a:defRPr sz="3800" kern="1200">
                <a:solidFill>
                  <a:schemeClr val="tx2"/>
                </a:solidFill>
                <a:latin typeface="+mj-lt"/>
                <a:ea typeface="+mj-ea"/>
                <a:cs typeface="+mj-cs"/>
              </a:defRPr>
            </a:lvl1pPr>
          </a:lstStyle>
          <a:p>
            <a:r>
              <a:rPr lang="en-GB" sz="3600" dirty="0"/>
              <a:t>Rotation of roles within experts</a:t>
            </a:r>
          </a:p>
        </p:txBody>
      </p:sp>
      <p:sp>
        <p:nvSpPr>
          <p:cNvPr id="60" name="Textfeld 59">
            <a:extLst>
              <a:ext uri="{FF2B5EF4-FFF2-40B4-BE49-F238E27FC236}">
                <a16:creationId xmlns:a16="http://schemas.microsoft.com/office/drawing/2014/main" id="{8891C898-B99D-3B49-BF64-B12234CBB3FC}"/>
              </a:ext>
            </a:extLst>
          </p:cNvPr>
          <p:cNvSpPr txBox="1"/>
          <p:nvPr/>
        </p:nvSpPr>
        <p:spPr>
          <a:xfrm>
            <a:off x="1368310" y="1478207"/>
            <a:ext cx="9015210" cy="446276"/>
          </a:xfrm>
          <a:prstGeom prst="rect">
            <a:avLst/>
          </a:prstGeom>
          <a:solidFill>
            <a:srgbClr val="18AFEC"/>
          </a:solidFill>
        </p:spPr>
        <p:txBody>
          <a:bodyPr wrap="square" rtlCol="0">
            <a:spAutoFit/>
          </a:bodyPr>
          <a:lstStyle/>
          <a:p>
            <a:pPr algn="ctr">
              <a:buClr>
                <a:schemeClr val="accent5"/>
              </a:buClr>
            </a:pPr>
            <a:r>
              <a:rPr lang="en-GB" sz="2300" b="1" dirty="0">
                <a:solidFill>
                  <a:schemeClr val="bg1"/>
                </a:solidFill>
              </a:rPr>
              <a:t>Rotation of roles from one dossier to the other</a:t>
            </a:r>
            <a:endParaRPr lang="en-GB" sz="2300" b="1" i="1" dirty="0">
              <a:solidFill>
                <a:schemeClr val="bg1"/>
              </a:solidFill>
            </a:endParaRPr>
          </a:p>
        </p:txBody>
      </p:sp>
      <p:sp>
        <p:nvSpPr>
          <p:cNvPr id="4" name="Oval 3">
            <a:extLst>
              <a:ext uri="{FF2B5EF4-FFF2-40B4-BE49-F238E27FC236}">
                <a16:creationId xmlns:a16="http://schemas.microsoft.com/office/drawing/2014/main" id="{18D26C3E-A98F-C74D-B426-FC4FBCE487B8}"/>
              </a:ext>
            </a:extLst>
          </p:cNvPr>
          <p:cNvSpPr/>
          <p:nvPr/>
        </p:nvSpPr>
        <p:spPr>
          <a:xfrm>
            <a:off x="1956757" y="2246235"/>
            <a:ext cx="2083666" cy="163592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Oval 7">
            <a:extLst>
              <a:ext uri="{FF2B5EF4-FFF2-40B4-BE49-F238E27FC236}">
                <a16:creationId xmlns:a16="http://schemas.microsoft.com/office/drawing/2014/main" id="{D06B9E8E-5EDA-4A42-AB57-81153C55E05F}"/>
              </a:ext>
            </a:extLst>
          </p:cNvPr>
          <p:cNvSpPr/>
          <p:nvPr/>
        </p:nvSpPr>
        <p:spPr>
          <a:xfrm>
            <a:off x="3373523" y="2542277"/>
            <a:ext cx="294432" cy="283148"/>
          </a:xfrm>
          <a:prstGeom prst="ellipse">
            <a:avLst/>
          </a:prstGeom>
          <a:solidFill>
            <a:schemeClr val="bg1">
              <a:lumMod val="75000"/>
            </a:schemeClr>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sp>
        <p:nvSpPr>
          <p:cNvPr id="9" name="Oval 8">
            <a:extLst>
              <a:ext uri="{FF2B5EF4-FFF2-40B4-BE49-F238E27FC236}">
                <a16:creationId xmlns:a16="http://schemas.microsoft.com/office/drawing/2014/main" id="{53E2C7E5-8F21-D04F-82F4-7C68B62483F3}"/>
              </a:ext>
            </a:extLst>
          </p:cNvPr>
          <p:cNvSpPr/>
          <p:nvPr/>
        </p:nvSpPr>
        <p:spPr>
          <a:xfrm>
            <a:off x="2736532" y="2541160"/>
            <a:ext cx="294432" cy="283148"/>
          </a:xfrm>
          <a:prstGeom prst="ellipse">
            <a:avLst/>
          </a:prstGeom>
          <a:solidFill>
            <a:srgbClr val="FF0000"/>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Oval 9">
            <a:extLst>
              <a:ext uri="{FF2B5EF4-FFF2-40B4-BE49-F238E27FC236}">
                <a16:creationId xmlns:a16="http://schemas.microsoft.com/office/drawing/2014/main" id="{071A0F2C-02E0-A54F-B863-3F25228F219D}"/>
              </a:ext>
            </a:extLst>
          </p:cNvPr>
          <p:cNvSpPr/>
          <p:nvPr/>
        </p:nvSpPr>
        <p:spPr>
          <a:xfrm>
            <a:off x="2202631" y="3064195"/>
            <a:ext cx="294432" cy="28314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6" name="Oval 15">
            <a:extLst>
              <a:ext uri="{FF2B5EF4-FFF2-40B4-BE49-F238E27FC236}">
                <a16:creationId xmlns:a16="http://schemas.microsoft.com/office/drawing/2014/main" id="{2460E766-54EA-3543-9C42-A58653B95CC7}"/>
              </a:ext>
            </a:extLst>
          </p:cNvPr>
          <p:cNvSpPr/>
          <p:nvPr/>
        </p:nvSpPr>
        <p:spPr>
          <a:xfrm>
            <a:off x="3383611" y="2994873"/>
            <a:ext cx="294432" cy="28314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Oval 16">
            <a:extLst>
              <a:ext uri="{FF2B5EF4-FFF2-40B4-BE49-F238E27FC236}">
                <a16:creationId xmlns:a16="http://schemas.microsoft.com/office/drawing/2014/main" id="{49F7D3B7-8D6D-554C-A435-ABF16F5AEA89}"/>
              </a:ext>
            </a:extLst>
          </p:cNvPr>
          <p:cNvSpPr/>
          <p:nvPr/>
        </p:nvSpPr>
        <p:spPr>
          <a:xfrm>
            <a:off x="2260579" y="2602786"/>
            <a:ext cx="294432" cy="28314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8" name="Textfeld 47">
            <a:extLst>
              <a:ext uri="{FF2B5EF4-FFF2-40B4-BE49-F238E27FC236}">
                <a16:creationId xmlns:a16="http://schemas.microsoft.com/office/drawing/2014/main" id="{6701EE7B-93BD-794E-BC81-0A732EF8F02B}"/>
              </a:ext>
            </a:extLst>
          </p:cNvPr>
          <p:cNvSpPr txBox="1"/>
          <p:nvPr/>
        </p:nvSpPr>
        <p:spPr>
          <a:xfrm>
            <a:off x="2543452" y="2178147"/>
            <a:ext cx="623441" cy="307777"/>
          </a:xfrm>
          <a:prstGeom prst="rect">
            <a:avLst/>
          </a:prstGeom>
          <a:solidFill>
            <a:schemeClr val="bg1"/>
          </a:solidFill>
        </p:spPr>
        <p:txBody>
          <a:bodyPr wrap="square" rtlCol="0">
            <a:spAutoFit/>
          </a:bodyPr>
          <a:lstStyle>
            <a:defPPr>
              <a:defRPr lang="en-US"/>
            </a:defPPr>
            <a:lvl1pPr>
              <a:buClr>
                <a:schemeClr val="accent5"/>
              </a:buClr>
              <a:defRPr sz="1600"/>
            </a:lvl1pPr>
          </a:lstStyle>
          <a:p>
            <a:r>
              <a:rPr lang="en-GB" sz="1400"/>
              <a:t>Chair</a:t>
            </a:r>
          </a:p>
        </p:txBody>
      </p:sp>
      <p:sp>
        <p:nvSpPr>
          <p:cNvPr id="51" name="Textfeld 50">
            <a:extLst>
              <a:ext uri="{FF2B5EF4-FFF2-40B4-BE49-F238E27FC236}">
                <a16:creationId xmlns:a16="http://schemas.microsoft.com/office/drawing/2014/main" id="{C05432E6-C1F6-3A4C-B6E0-A4C0A9AD17CF}"/>
              </a:ext>
            </a:extLst>
          </p:cNvPr>
          <p:cNvSpPr txBox="1"/>
          <p:nvPr/>
        </p:nvSpPr>
        <p:spPr>
          <a:xfrm>
            <a:off x="1906571" y="3383483"/>
            <a:ext cx="1180982" cy="307777"/>
          </a:xfrm>
          <a:prstGeom prst="rect">
            <a:avLst/>
          </a:prstGeom>
          <a:solidFill>
            <a:schemeClr val="bg1"/>
          </a:solidFill>
        </p:spPr>
        <p:txBody>
          <a:bodyPr wrap="square" rtlCol="0">
            <a:spAutoFit/>
          </a:bodyPr>
          <a:lstStyle>
            <a:defPPr>
              <a:defRPr lang="en-US"/>
            </a:defPPr>
            <a:lvl1pPr>
              <a:buClr>
                <a:schemeClr val="accent5"/>
              </a:buClr>
              <a:defRPr sz="1600"/>
            </a:lvl1pPr>
          </a:lstStyle>
          <a:p>
            <a:r>
              <a:rPr lang="en-GB" sz="1400" dirty="0"/>
              <a:t>Rapporteur</a:t>
            </a:r>
          </a:p>
        </p:txBody>
      </p:sp>
      <p:sp>
        <p:nvSpPr>
          <p:cNvPr id="12" name="Oval 11">
            <a:extLst>
              <a:ext uri="{FF2B5EF4-FFF2-40B4-BE49-F238E27FC236}">
                <a16:creationId xmlns:a16="http://schemas.microsoft.com/office/drawing/2014/main" id="{B53B24D1-FA8D-D84E-B3A6-79EBC0200A6F}"/>
              </a:ext>
            </a:extLst>
          </p:cNvPr>
          <p:cNvSpPr/>
          <p:nvPr/>
        </p:nvSpPr>
        <p:spPr>
          <a:xfrm>
            <a:off x="2711838" y="3168708"/>
            <a:ext cx="294432" cy="28314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9" name="Textfeld 48">
            <a:extLst>
              <a:ext uri="{FF2B5EF4-FFF2-40B4-BE49-F238E27FC236}">
                <a16:creationId xmlns:a16="http://schemas.microsoft.com/office/drawing/2014/main" id="{BA2F9188-8171-0F46-81E3-960F47EE9922}"/>
              </a:ext>
            </a:extLst>
          </p:cNvPr>
          <p:cNvSpPr txBox="1"/>
          <p:nvPr/>
        </p:nvSpPr>
        <p:spPr>
          <a:xfrm>
            <a:off x="3431353" y="2172853"/>
            <a:ext cx="1114628" cy="307777"/>
          </a:xfrm>
          <a:prstGeom prst="rect">
            <a:avLst/>
          </a:prstGeom>
          <a:solidFill>
            <a:schemeClr val="bg1"/>
          </a:solidFill>
        </p:spPr>
        <p:txBody>
          <a:bodyPr wrap="square" rtlCol="0">
            <a:spAutoFit/>
          </a:bodyPr>
          <a:lstStyle>
            <a:defPPr>
              <a:defRPr lang="en-US"/>
            </a:defPPr>
            <a:lvl1pPr>
              <a:buClr>
                <a:schemeClr val="accent5"/>
              </a:buClr>
              <a:defRPr sz="1600"/>
            </a:lvl1pPr>
          </a:lstStyle>
          <a:p>
            <a:r>
              <a:rPr lang="en-GB" sz="1400"/>
              <a:t>Vice-Chair</a:t>
            </a:r>
          </a:p>
        </p:txBody>
      </p:sp>
      <p:sp>
        <p:nvSpPr>
          <p:cNvPr id="52" name="Textfeld 51">
            <a:extLst>
              <a:ext uri="{FF2B5EF4-FFF2-40B4-BE49-F238E27FC236}">
                <a16:creationId xmlns:a16="http://schemas.microsoft.com/office/drawing/2014/main" id="{075B83D8-1B8A-C048-BDDE-B52B7E5AF293}"/>
              </a:ext>
            </a:extLst>
          </p:cNvPr>
          <p:cNvSpPr txBox="1"/>
          <p:nvPr/>
        </p:nvSpPr>
        <p:spPr>
          <a:xfrm>
            <a:off x="3266225" y="3636026"/>
            <a:ext cx="1648767" cy="307777"/>
          </a:xfrm>
          <a:prstGeom prst="rect">
            <a:avLst/>
          </a:prstGeom>
          <a:solidFill>
            <a:schemeClr val="bg1"/>
          </a:solidFill>
        </p:spPr>
        <p:txBody>
          <a:bodyPr wrap="square" rtlCol="0">
            <a:spAutoFit/>
          </a:bodyPr>
          <a:lstStyle>
            <a:defPPr>
              <a:defRPr lang="en-US"/>
            </a:defPPr>
            <a:lvl1pPr>
              <a:buClr>
                <a:schemeClr val="accent5"/>
              </a:buClr>
              <a:defRPr sz="1600"/>
            </a:lvl1pPr>
          </a:lstStyle>
          <a:p>
            <a:r>
              <a:rPr lang="en-GB" sz="1400" dirty="0"/>
              <a:t>Co-Rapporteur</a:t>
            </a:r>
          </a:p>
        </p:txBody>
      </p:sp>
      <p:grpSp>
        <p:nvGrpSpPr>
          <p:cNvPr id="18" name="Group 17"/>
          <p:cNvGrpSpPr/>
          <p:nvPr/>
        </p:nvGrpSpPr>
        <p:grpSpPr>
          <a:xfrm>
            <a:off x="7270956" y="2054452"/>
            <a:ext cx="2889418" cy="1926492"/>
            <a:chOff x="3842160" y="1140650"/>
            <a:chExt cx="4320569" cy="2995494"/>
          </a:xfrm>
        </p:grpSpPr>
        <p:sp>
          <p:nvSpPr>
            <p:cNvPr id="42" name="Oval 41">
              <a:extLst>
                <a:ext uri="{FF2B5EF4-FFF2-40B4-BE49-F238E27FC236}">
                  <a16:creationId xmlns:a16="http://schemas.microsoft.com/office/drawing/2014/main" id="{D06B9E8E-5EDA-4A42-AB57-81153C55E05F}"/>
                </a:ext>
              </a:extLst>
            </p:cNvPr>
            <p:cNvSpPr/>
            <p:nvPr/>
          </p:nvSpPr>
          <p:spPr>
            <a:xfrm>
              <a:off x="5842129" y="2002545"/>
              <a:ext cx="440266" cy="440266"/>
            </a:xfrm>
            <a:prstGeom prst="ellipse">
              <a:avLst/>
            </a:prstGeom>
            <a:solidFill>
              <a:srgbClr val="00B050"/>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p>
          </p:txBody>
        </p:sp>
        <p:sp>
          <p:nvSpPr>
            <p:cNvPr id="43" name="Oval 42">
              <a:extLst>
                <a:ext uri="{FF2B5EF4-FFF2-40B4-BE49-F238E27FC236}">
                  <a16:creationId xmlns:a16="http://schemas.microsoft.com/office/drawing/2014/main" id="{53E2C7E5-8F21-D04F-82F4-7C68B62483F3}"/>
                </a:ext>
              </a:extLst>
            </p:cNvPr>
            <p:cNvSpPr/>
            <p:nvPr/>
          </p:nvSpPr>
          <p:spPr>
            <a:xfrm>
              <a:off x="4833542" y="1998159"/>
              <a:ext cx="440266" cy="440266"/>
            </a:xfrm>
            <a:prstGeom prst="ellipse">
              <a:avLst/>
            </a:prstGeom>
            <a:solidFill>
              <a:srgbClr val="FF0000"/>
            </a:solidFill>
            <a:ln w="571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4" name="Oval 43">
              <a:extLst>
                <a:ext uri="{FF2B5EF4-FFF2-40B4-BE49-F238E27FC236}">
                  <a16:creationId xmlns:a16="http://schemas.microsoft.com/office/drawing/2014/main" id="{071A0F2C-02E0-A54F-B863-3F25228F219D}"/>
                </a:ext>
              </a:extLst>
            </p:cNvPr>
            <p:cNvSpPr/>
            <p:nvPr/>
          </p:nvSpPr>
          <p:spPr>
            <a:xfrm>
              <a:off x="4091285" y="2814073"/>
              <a:ext cx="440266" cy="44026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7" name="Oval 46">
              <a:extLst>
                <a:ext uri="{FF2B5EF4-FFF2-40B4-BE49-F238E27FC236}">
                  <a16:creationId xmlns:a16="http://schemas.microsoft.com/office/drawing/2014/main" id="{49F7D3B7-8D6D-554C-A435-ABF16F5AEA89}"/>
                </a:ext>
              </a:extLst>
            </p:cNvPr>
            <p:cNvSpPr/>
            <p:nvPr/>
          </p:nvSpPr>
          <p:spPr>
            <a:xfrm>
              <a:off x="4684730" y="3423919"/>
              <a:ext cx="440266" cy="44026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14" name="Group 13"/>
            <p:cNvGrpSpPr/>
            <p:nvPr/>
          </p:nvGrpSpPr>
          <p:grpSpPr>
            <a:xfrm>
              <a:off x="3842160" y="1140650"/>
              <a:ext cx="4320569" cy="2995494"/>
              <a:chOff x="3842160" y="1140650"/>
              <a:chExt cx="4320569" cy="2995494"/>
            </a:xfrm>
          </p:grpSpPr>
          <p:sp>
            <p:nvSpPr>
              <p:cNvPr id="41" name="Oval 40">
                <a:extLst>
                  <a:ext uri="{FF2B5EF4-FFF2-40B4-BE49-F238E27FC236}">
                    <a16:creationId xmlns:a16="http://schemas.microsoft.com/office/drawing/2014/main" id="{18D26C3E-A98F-C74D-B426-FC4FBCE487B8}"/>
                  </a:ext>
                </a:extLst>
              </p:cNvPr>
              <p:cNvSpPr/>
              <p:nvPr/>
            </p:nvSpPr>
            <p:spPr>
              <a:xfrm>
                <a:off x="3842160" y="1592459"/>
                <a:ext cx="3115720" cy="2543685"/>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7" name="Textfeld 48">
                <a:extLst>
                  <a:ext uri="{FF2B5EF4-FFF2-40B4-BE49-F238E27FC236}">
                    <a16:creationId xmlns:a16="http://schemas.microsoft.com/office/drawing/2014/main" id="{BA2F9188-8171-0F46-81E3-960F47EE9922}"/>
                  </a:ext>
                </a:extLst>
              </p:cNvPr>
              <p:cNvSpPr txBox="1"/>
              <p:nvPr/>
            </p:nvSpPr>
            <p:spPr>
              <a:xfrm>
                <a:off x="5638959" y="1140650"/>
                <a:ext cx="2356921" cy="813552"/>
              </a:xfrm>
              <a:prstGeom prst="rect">
                <a:avLst/>
              </a:prstGeom>
              <a:solidFill>
                <a:schemeClr val="bg1"/>
              </a:solidFill>
            </p:spPr>
            <p:txBody>
              <a:bodyPr wrap="square" rtlCol="0">
                <a:spAutoFit/>
              </a:bodyPr>
              <a:lstStyle>
                <a:defPPr>
                  <a:defRPr lang="en-US"/>
                </a:defPPr>
                <a:lvl1pPr>
                  <a:buClr>
                    <a:schemeClr val="accent5"/>
                  </a:buClr>
                  <a:defRPr sz="1600"/>
                </a:lvl1pPr>
              </a:lstStyle>
              <a:p>
                <a:r>
                  <a:rPr lang="en-GB" sz="1400"/>
                  <a:t>Vice-Chair acting </a:t>
                </a:r>
              </a:p>
              <a:p>
                <a:pPr algn="ctr"/>
                <a:r>
                  <a:rPr lang="en-GB" sz="1400"/>
                  <a:t>as rapporteur</a:t>
                </a:r>
              </a:p>
            </p:txBody>
          </p:sp>
          <p:sp>
            <p:nvSpPr>
              <p:cNvPr id="67" name="Textfeld 51">
                <a:extLst>
                  <a:ext uri="{FF2B5EF4-FFF2-40B4-BE49-F238E27FC236}">
                    <a16:creationId xmlns:a16="http://schemas.microsoft.com/office/drawing/2014/main" id="{075B83D8-1B8A-C048-BDDE-B52B7E5AF293}"/>
                  </a:ext>
                </a:extLst>
              </p:cNvPr>
              <p:cNvSpPr txBox="1"/>
              <p:nvPr/>
            </p:nvSpPr>
            <p:spPr>
              <a:xfrm>
                <a:off x="6115186" y="3035806"/>
                <a:ext cx="2047543" cy="478561"/>
              </a:xfrm>
              <a:prstGeom prst="rect">
                <a:avLst/>
              </a:prstGeom>
              <a:solidFill>
                <a:schemeClr val="bg1"/>
              </a:solidFill>
            </p:spPr>
            <p:txBody>
              <a:bodyPr wrap="square" rtlCol="0">
                <a:spAutoFit/>
              </a:bodyPr>
              <a:lstStyle>
                <a:defPPr>
                  <a:defRPr lang="en-US"/>
                </a:defPPr>
                <a:lvl1pPr>
                  <a:buClr>
                    <a:schemeClr val="accent5"/>
                  </a:buClr>
                  <a:defRPr sz="1600"/>
                </a:lvl1pPr>
              </a:lstStyle>
              <a:p>
                <a:r>
                  <a:rPr lang="en-GB" sz="1400" dirty="0"/>
                  <a:t>Co-Rapporteur</a:t>
                </a:r>
              </a:p>
            </p:txBody>
          </p:sp>
        </p:grpSp>
        <p:sp>
          <p:nvSpPr>
            <p:cNvPr id="64" name="Oval 63">
              <a:extLst>
                <a:ext uri="{FF2B5EF4-FFF2-40B4-BE49-F238E27FC236}">
                  <a16:creationId xmlns:a16="http://schemas.microsoft.com/office/drawing/2014/main" id="{2460E766-54EA-3543-9C42-A58653B95CC7}"/>
                </a:ext>
              </a:extLst>
            </p:cNvPr>
            <p:cNvSpPr/>
            <p:nvPr/>
          </p:nvSpPr>
          <p:spPr>
            <a:xfrm>
              <a:off x="5172472" y="2587220"/>
              <a:ext cx="440266" cy="440266"/>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6" name="Oval 65">
              <a:extLst>
                <a:ext uri="{FF2B5EF4-FFF2-40B4-BE49-F238E27FC236}">
                  <a16:creationId xmlns:a16="http://schemas.microsoft.com/office/drawing/2014/main" id="{F338C306-53F4-9142-A940-E74CFDF46907}"/>
                </a:ext>
              </a:extLst>
            </p:cNvPr>
            <p:cNvSpPr/>
            <p:nvPr/>
          </p:nvSpPr>
          <p:spPr>
            <a:xfrm>
              <a:off x="5480668" y="3291811"/>
              <a:ext cx="440266" cy="416082"/>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6" name="Oval 45">
              <a:extLst>
                <a:ext uri="{FF2B5EF4-FFF2-40B4-BE49-F238E27FC236}">
                  <a16:creationId xmlns:a16="http://schemas.microsoft.com/office/drawing/2014/main" id="{2460E766-54EA-3543-9C42-A58653B95CC7}"/>
                </a:ext>
              </a:extLst>
            </p:cNvPr>
            <p:cNvSpPr/>
            <p:nvPr/>
          </p:nvSpPr>
          <p:spPr>
            <a:xfrm>
              <a:off x="5857214" y="2706285"/>
              <a:ext cx="440266" cy="44026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6" name="Textfeld 47">
              <a:extLst>
                <a:ext uri="{FF2B5EF4-FFF2-40B4-BE49-F238E27FC236}">
                  <a16:creationId xmlns:a16="http://schemas.microsoft.com/office/drawing/2014/main" id="{6701EE7B-93BD-794E-BC81-0A732EF8F02B}"/>
                </a:ext>
              </a:extLst>
            </p:cNvPr>
            <p:cNvSpPr txBox="1"/>
            <p:nvPr/>
          </p:nvSpPr>
          <p:spPr>
            <a:xfrm>
              <a:off x="4346394" y="1436349"/>
              <a:ext cx="961724" cy="478561"/>
            </a:xfrm>
            <a:prstGeom prst="rect">
              <a:avLst/>
            </a:prstGeom>
            <a:solidFill>
              <a:schemeClr val="bg1"/>
            </a:solidFill>
          </p:spPr>
          <p:txBody>
            <a:bodyPr wrap="square" rtlCol="0">
              <a:spAutoFit/>
            </a:bodyPr>
            <a:lstStyle>
              <a:defPPr>
                <a:defRPr lang="en-US"/>
              </a:defPPr>
              <a:lvl1pPr>
                <a:buClr>
                  <a:schemeClr val="accent5"/>
                </a:buClr>
                <a:defRPr sz="1600"/>
              </a:lvl1pPr>
            </a:lstStyle>
            <a:p>
              <a:r>
                <a:rPr lang="en-GB" sz="1400"/>
                <a:t>Chair</a:t>
              </a:r>
            </a:p>
          </p:txBody>
        </p:sp>
      </p:grpSp>
      <p:sp>
        <p:nvSpPr>
          <p:cNvPr id="20" name="Rectangle 19"/>
          <p:cNvSpPr/>
          <p:nvPr/>
        </p:nvSpPr>
        <p:spPr>
          <a:xfrm>
            <a:off x="1368310" y="1478207"/>
            <a:ext cx="9015210" cy="2615184"/>
          </a:xfrm>
          <a:prstGeom prst="rect">
            <a:avLst/>
          </a:prstGeom>
          <a:noFill/>
          <a:ln w="28575">
            <a:solidFill>
              <a:srgbClr val="18AF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F338C306-53F4-9142-A940-E74CFDF46907}"/>
              </a:ext>
            </a:extLst>
          </p:cNvPr>
          <p:cNvSpPr/>
          <p:nvPr/>
        </p:nvSpPr>
        <p:spPr>
          <a:xfrm>
            <a:off x="3356603" y="3408656"/>
            <a:ext cx="294432" cy="26759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 name="Pfeil nach rechts 1">
            <a:extLst>
              <a:ext uri="{FF2B5EF4-FFF2-40B4-BE49-F238E27FC236}">
                <a16:creationId xmlns:a16="http://schemas.microsoft.com/office/drawing/2014/main" id="{178A4F11-45F9-2540-830D-BEA40F897C7B}"/>
              </a:ext>
            </a:extLst>
          </p:cNvPr>
          <p:cNvSpPr/>
          <p:nvPr/>
        </p:nvSpPr>
        <p:spPr>
          <a:xfrm>
            <a:off x="5299345" y="2802718"/>
            <a:ext cx="1080634" cy="624454"/>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 name="Audio Recording 24 Oct 2020 at 17:14:36" descr="Audio Recording 24 Oct 2020 at 17:14:36">
            <a:hlinkClick r:id="" action="ppaction://media"/>
            <a:extLst>
              <a:ext uri="{FF2B5EF4-FFF2-40B4-BE49-F238E27FC236}">
                <a16:creationId xmlns:a16="http://schemas.microsoft.com/office/drawing/2014/main" id="{EBDC543D-74F2-C74E-A077-7A8CCF58362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567178" y="-1185593"/>
            <a:ext cx="812800" cy="812800"/>
          </a:xfrm>
          <a:prstGeom prst="rect">
            <a:avLst/>
          </a:prstGeom>
        </p:spPr>
      </p:pic>
    </p:spTree>
    <p:custDataLst>
      <p:tags r:id="rId1"/>
    </p:custDataLst>
    <p:extLst>
      <p:ext uri="{BB962C8B-B14F-4D97-AF65-F5344CB8AC3E}">
        <p14:creationId xmlns:p14="http://schemas.microsoft.com/office/powerpoint/2010/main" val="1699985534"/>
      </p:ext>
    </p:extLst>
  </p:cSld>
  <p:clrMapOvr>
    <a:masterClrMapping/>
  </p:clrMapOvr>
  <mc:AlternateContent xmlns:mc="http://schemas.openxmlformats.org/markup-compatibility/2006" xmlns:p14="http://schemas.microsoft.com/office/powerpoint/2010/main">
    <mc:Choice Requires="p14">
      <p:transition spd="slow" p14:dur="2000" advTm="95925"/>
    </mc:Choice>
    <mc:Fallback xmlns="">
      <p:transition spd="slow" advTm="959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4208"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3"/>
                </p:tgtEl>
              </p:cMediaNode>
            </p:audio>
          </p:childTnLst>
        </p:cTn>
      </p:par>
    </p:tnLst>
    <p:bldLst>
      <p:bldP spid="7" grpId="0" animBg="1"/>
    </p:bldLst>
  </p:timing>
  <p:extLst>
    <p:ext uri="{E180D4A7-C9FB-4DFB-919C-405C955672EB}">
      <p14:showEvtLst xmlns:p14="http://schemas.microsoft.com/office/powerpoint/2010/main">
        <p14:playEvt time="14" objId="3"/>
        <p14:stopEvt time="94594" objId="3"/>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674363"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674363"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674363"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674363"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265272" y="1258320"/>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2">
                    <a:lumMod val="10000"/>
                  </a:schemeClr>
                </a:solidFill>
              </a:rPr>
              <a:t>The </a:t>
            </a:r>
            <a:r>
              <a:rPr lang="en-US" dirty="0" err="1">
                <a:solidFill>
                  <a:schemeClr val="bg2">
                    <a:lumMod val="10000"/>
                  </a:schemeClr>
                </a:solidFill>
              </a:rPr>
              <a:t>CECP</a:t>
            </a:r>
            <a:r>
              <a:rPr lang="en-US" dirty="0">
                <a:solidFill>
                  <a:schemeClr val="bg2">
                    <a:lumMod val="10000"/>
                  </a:schemeClr>
                </a:solidFill>
              </a:rPr>
              <a:t>: workflow and operational aspects</a:t>
            </a:r>
          </a:p>
        </p:txBody>
      </p:sp>
      <p:sp>
        <p:nvSpPr>
          <p:cNvPr id="7" name="Text Placeholder 8"/>
          <p:cNvSpPr txBox="1">
            <a:spLocks/>
          </p:cNvSpPr>
          <p:nvPr/>
        </p:nvSpPr>
        <p:spPr>
          <a:xfrm>
            <a:off x="2025501" y="2106873"/>
            <a:ext cx="6768875"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10000"/>
                  </a:schemeClr>
                </a:solidFill>
              </a:rPr>
              <a:t>Rotation of roles within panels</a:t>
            </a:r>
          </a:p>
        </p:txBody>
      </p:sp>
      <p:sp>
        <p:nvSpPr>
          <p:cNvPr id="8" name="Text Placeholder 8"/>
          <p:cNvSpPr txBox="1">
            <a:spLocks/>
          </p:cNvSpPr>
          <p:nvPr/>
        </p:nvSpPr>
        <p:spPr>
          <a:xfrm>
            <a:off x="2025501" y="1263634"/>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2">
                    <a:lumMod val="10000"/>
                  </a:schemeClr>
                </a:solidFill>
              </a:rPr>
              <a:t>Expert consultations: key aspects</a:t>
            </a:r>
          </a:p>
        </p:txBody>
      </p:sp>
      <p:sp>
        <p:nvSpPr>
          <p:cNvPr id="28" name="Oval 27"/>
          <p:cNvSpPr/>
          <p:nvPr/>
        </p:nvSpPr>
        <p:spPr>
          <a:xfrm>
            <a:off x="1281911" y="459714"/>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29" name="Text Placeholder 8"/>
          <p:cNvSpPr txBox="1">
            <a:spLocks/>
          </p:cNvSpPr>
          <p:nvPr/>
        </p:nvSpPr>
        <p:spPr>
          <a:xfrm>
            <a:off x="2025501" y="507430"/>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2">
                    <a:lumMod val="10000"/>
                  </a:schemeClr>
                </a:solidFill>
              </a:rPr>
              <a:t>Actors and steps of the </a:t>
            </a:r>
            <a:r>
              <a:rPr lang="en-GB" sz="1800" dirty="0" err="1">
                <a:solidFill>
                  <a:schemeClr val="bg2">
                    <a:lumMod val="10000"/>
                  </a:schemeClr>
                </a:solidFill>
              </a:rPr>
              <a:t>CECP</a:t>
            </a:r>
            <a:r>
              <a:rPr lang="en-GB" sz="1800" dirty="0">
                <a:solidFill>
                  <a:schemeClr val="bg2">
                    <a:lumMod val="10000"/>
                  </a:schemeClr>
                </a:solidFill>
              </a:rPr>
              <a:t> &amp; </a:t>
            </a:r>
            <a:r>
              <a:rPr lang="en-GB" sz="1800" dirty="0" err="1">
                <a:solidFill>
                  <a:schemeClr val="bg2">
                    <a:lumMod val="10000"/>
                  </a:schemeClr>
                </a:solidFill>
              </a:rPr>
              <a:t>PECP</a:t>
            </a:r>
            <a:endParaRPr lang="en-GB" sz="1800" dirty="0">
              <a:solidFill>
                <a:schemeClr val="bg2">
                  <a:lumMod val="10000"/>
                </a:schemeClr>
              </a:solidFill>
            </a:endParaRPr>
          </a:p>
        </p:txBody>
      </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21" name="Oval 20"/>
          <p:cNvSpPr/>
          <p:nvPr/>
        </p:nvSpPr>
        <p:spPr>
          <a:xfrm>
            <a:off x="1232318" y="2795248"/>
            <a:ext cx="584790" cy="584790"/>
          </a:xfrm>
          <a:prstGeom prst="ellipse">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t>4</a:t>
            </a:r>
          </a:p>
        </p:txBody>
      </p:sp>
      <p:sp>
        <p:nvSpPr>
          <p:cNvPr id="25" name="Oval 24"/>
          <p:cNvSpPr/>
          <p:nvPr/>
        </p:nvSpPr>
        <p:spPr>
          <a:xfrm>
            <a:off x="1232318" y="2008438"/>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grpSp>
        <p:nvGrpSpPr>
          <p:cNvPr id="26" name="Group 25"/>
          <p:cNvGrpSpPr/>
          <p:nvPr/>
        </p:nvGrpSpPr>
        <p:grpSpPr>
          <a:xfrm>
            <a:off x="-422788" y="3513484"/>
            <a:ext cx="9647469" cy="581168"/>
            <a:chOff x="-422788" y="3474572"/>
            <a:chExt cx="9647469" cy="581168"/>
          </a:xfrm>
        </p:grpSpPr>
        <p:sp>
          <p:nvSpPr>
            <p:cNvPr id="27" name="Rounded Rectangle 26"/>
            <p:cNvSpPr/>
            <p:nvPr/>
          </p:nvSpPr>
          <p:spPr>
            <a:xfrm>
              <a:off x="-422788" y="3507954"/>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31" name="Oval 30"/>
            <p:cNvSpPr/>
            <p:nvPr/>
          </p:nvSpPr>
          <p:spPr>
            <a:xfrm>
              <a:off x="1265272" y="3474572"/>
              <a:ext cx="584790" cy="581168"/>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33" name="Text Placeholder 7"/>
            <p:cNvSpPr txBox="1">
              <a:spLocks/>
            </p:cNvSpPr>
            <p:nvPr/>
          </p:nvSpPr>
          <p:spPr>
            <a:xfrm>
              <a:off x="2025501" y="3605435"/>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2">
                      <a:lumMod val="10000"/>
                    </a:schemeClr>
                  </a:solidFill>
                </a:rPr>
                <a:t>Drafting opinions: aspects of confidentiality</a:t>
              </a:r>
            </a:p>
          </p:txBody>
        </p:sp>
      </p:grpSp>
      <p:grpSp>
        <p:nvGrpSpPr>
          <p:cNvPr id="34" name="Group 33"/>
          <p:cNvGrpSpPr/>
          <p:nvPr/>
        </p:nvGrpSpPr>
        <p:grpSpPr>
          <a:xfrm>
            <a:off x="-422788" y="4241989"/>
            <a:ext cx="9647469" cy="581168"/>
            <a:chOff x="-422788" y="3474572"/>
            <a:chExt cx="9647469" cy="581168"/>
          </a:xfrm>
        </p:grpSpPr>
        <p:sp>
          <p:nvSpPr>
            <p:cNvPr id="35" name="Rounded Rectangle 34"/>
            <p:cNvSpPr/>
            <p:nvPr/>
          </p:nvSpPr>
          <p:spPr>
            <a:xfrm>
              <a:off x="-422788" y="3507954"/>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36" name="Oval 35"/>
            <p:cNvSpPr/>
            <p:nvPr/>
          </p:nvSpPr>
          <p:spPr>
            <a:xfrm>
              <a:off x="1265272" y="3474572"/>
              <a:ext cx="584790" cy="581168"/>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37" name="Text Placeholder 7"/>
            <p:cNvSpPr txBox="1">
              <a:spLocks/>
            </p:cNvSpPr>
            <p:nvPr/>
          </p:nvSpPr>
          <p:spPr>
            <a:xfrm>
              <a:off x="2025501" y="3605435"/>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75000"/>
                    </a:schemeClr>
                  </a:solidFill>
                </a:rPr>
                <a:t>The use of CIRCABC</a:t>
              </a:r>
            </a:p>
          </p:txBody>
        </p:sp>
      </p:grpSp>
      <p:pic>
        <p:nvPicPr>
          <p:cNvPr id="2" name="Audio Recording 24 Oct 2020 at 17:15:48" descr="Audio Recording 24 Oct 2020 at 17:15:48">
            <a:hlinkClick r:id="" action="ppaction://media"/>
            <a:extLst>
              <a:ext uri="{FF2B5EF4-FFF2-40B4-BE49-F238E27FC236}">
                <a16:creationId xmlns:a16="http://schemas.microsoft.com/office/drawing/2014/main" id="{E05FA57D-ABDB-1C4F-A062-12649B47CFC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7058" y="-982213"/>
            <a:ext cx="812800" cy="812800"/>
          </a:xfrm>
          <a:prstGeom prst="rect">
            <a:avLst/>
          </a:prstGeom>
        </p:spPr>
      </p:pic>
    </p:spTree>
    <p:extLst>
      <p:ext uri="{BB962C8B-B14F-4D97-AF65-F5344CB8AC3E}">
        <p14:creationId xmlns:p14="http://schemas.microsoft.com/office/powerpoint/2010/main" val="1455336987"/>
      </p:ext>
    </p:extLst>
  </p:cSld>
  <p:clrMapOvr>
    <a:masterClrMapping/>
  </p:clrMapOvr>
  <mc:AlternateContent xmlns:mc="http://schemas.openxmlformats.org/markup-compatibility/2006" xmlns:p14="http://schemas.microsoft.com/office/powerpoint/2010/main">
    <mc:Choice Requires="p14">
      <p:transition spd="slow" p14:dur="2000" advTm="15442"/>
    </mc:Choice>
    <mc:Fallback xmlns="">
      <p:transition spd="slow" advTm="15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0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0" objId="2"/>
        <p14:stopEvt time="14899" objId="2"/>
      </p14:showEvt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Zylinder 65">
            <a:extLst>
              <a:ext uri="{FF2B5EF4-FFF2-40B4-BE49-F238E27FC236}">
                <a16:creationId xmlns:a16="http://schemas.microsoft.com/office/drawing/2014/main" id="{410EA9BD-78AB-0E44-97ED-56324BCD64E6}"/>
              </a:ext>
            </a:extLst>
          </p:cNvPr>
          <p:cNvSpPr/>
          <p:nvPr/>
        </p:nvSpPr>
        <p:spPr>
          <a:xfrm>
            <a:off x="7050883" y="1565149"/>
            <a:ext cx="2466498" cy="4417053"/>
          </a:xfrm>
          <a:prstGeom prst="can">
            <a:avLst>
              <a:gd name="adj" fmla="val 11462"/>
            </a:avLst>
          </a:prstGeom>
          <a:solidFill>
            <a:srgbClr val="FBC613">
              <a:alpha val="21961"/>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D4D4D">
                    <a:lumMod val="60000"/>
                    <a:lumOff val="40000"/>
                  </a:srgbClr>
                </a:solidFill>
                <a:effectLst/>
                <a:uLnTx/>
                <a:uFillTx/>
                <a:latin typeface="Arial"/>
                <a:ea typeface="+mn-ea"/>
                <a:cs typeface="+mn-cs"/>
              </a:rPr>
              <a:t>Monitoring database</a:t>
            </a:r>
          </a:p>
        </p:txBody>
      </p:sp>
      <p:sp>
        <p:nvSpPr>
          <p:cNvPr id="16" name="Rechteck 15">
            <a:extLst>
              <a:ext uri="{FF2B5EF4-FFF2-40B4-BE49-F238E27FC236}">
                <a16:creationId xmlns:a16="http://schemas.microsoft.com/office/drawing/2014/main" id="{B8282F2D-E6BA-0544-B295-7046C02E0121}"/>
              </a:ext>
            </a:extLst>
          </p:cNvPr>
          <p:cNvSpPr/>
          <p:nvPr/>
        </p:nvSpPr>
        <p:spPr>
          <a:xfrm>
            <a:off x="0" y="0"/>
            <a:ext cx="1700784" cy="17617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Titel 2">
            <a:extLst>
              <a:ext uri="{FF2B5EF4-FFF2-40B4-BE49-F238E27FC236}">
                <a16:creationId xmlns:a16="http://schemas.microsoft.com/office/drawing/2014/main" id="{90BAEAC7-8FE1-6D47-8188-EDB03F8BE5B6}"/>
              </a:ext>
            </a:extLst>
          </p:cNvPr>
          <p:cNvSpPr>
            <a:spLocks noGrp="1"/>
          </p:cNvSpPr>
          <p:nvPr>
            <p:ph type="title"/>
          </p:nvPr>
        </p:nvSpPr>
        <p:spPr>
          <a:xfrm>
            <a:off x="480945" y="193254"/>
            <a:ext cx="11215755" cy="640219"/>
          </a:xfrm>
        </p:spPr>
        <p:txBody>
          <a:bodyPr/>
          <a:lstStyle/>
          <a:p>
            <a:r>
              <a:rPr lang="en-US" dirty="0"/>
              <a:t>The CECP – summary of highly simplified workflow</a:t>
            </a:r>
          </a:p>
        </p:txBody>
      </p:sp>
      <p:sp>
        <p:nvSpPr>
          <p:cNvPr id="4" name="Abgerundetes Rechteck 3">
            <a:extLst>
              <a:ext uri="{FF2B5EF4-FFF2-40B4-BE49-F238E27FC236}">
                <a16:creationId xmlns:a16="http://schemas.microsoft.com/office/drawing/2014/main" id="{8507232B-8F25-A743-A542-03D282D82FD2}"/>
              </a:ext>
            </a:extLst>
          </p:cNvPr>
          <p:cNvSpPr/>
          <p:nvPr/>
        </p:nvSpPr>
        <p:spPr>
          <a:xfrm>
            <a:off x="370331" y="1146048"/>
            <a:ext cx="2260584" cy="339382"/>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NB</a:t>
            </a:r>
          </a:p>
        </p:txBody>
      </p:sp>
      <p:sp>
        <p:nvSpPr>
          <p:cNvPr id="5" name="Abgerundetes Rechteck 4">
            <a:extLst>
              <a:ext uri="{FF2B5EF4-FFF2-40B4-BE49-F238E27FC236}">
                <a16:creationId xmlns:a16="http://schemas.microsoft.com/office/drawing/2014/main" id="{D84D78F2-FD46-6B48-A98A-14B89086140A}"/>
              </a:ext>
            </a:extLst>
          </p:cNvPr>
          <p:cNvSpPr/>
          <p:nvPr/>
        </p:nvSpPr>
        <p:spPr>
          <a:xfrm>
            <a:off x="2824378" y="1146048"/>
            <a:ext cx="6744284" cy="339382"/>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COM Secretariat</a:t>
            </a:r>
          </a:p>
        </p:txBody>
      </p:sp>
      <p:sp>
        <p:nvSpPr>
          <p:cNvPr id="6" name="Abgerundetes Rechteck 5">
            <a:extLst>
              <a:ext uri="{FF2B5EF4-FFF2-40B4-BE49-F238E27FC236}">
                <a16:creationId xmlns:a16="http://schemas.microsoft.com/office/drawing/2014/main" id="{21645A29-9BFC-A14E-A465-194AC187DBD3}"/>
              </a:ext>
            </a:extLst>
          </p:cNvPr>
          <p:cNvSpPr/>
          <p:nvPr/>
        </p:nvSpPr>
        <p:spPr>
          <a:xfrm>
            <a:off x="9687414" y="1146048"/>
            <a:ext cx="2394857" cy="33938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panose="020F0502020204030204"/>
                <a:ea typeface="+mn-ea"/>
                <a:cs typeface="+mn-cs"/>
              </a:rPr>
              <a:t>Experts</a:t>
            </a:r>
          </a:p>
        </p:txBody>
      </p:sp>
      <p:grpSp>
        <p:nvGrpSpPr>
          <p:cNvPr id="17" name="Gruppieren 16">
            <a:extLst>
              <a:ext uri="{FF2B5EF4-FFF2-40B4-BE49-F238E27FC236}">
                <a16:creationId xmlns:a16="http://schemas.microsoft.com/office/drawing/2014/main" id="{7F85126A-908F-0549-BB49-2FE29C1A26A7}"/>
              </a:ext>
            </a:extLst>
          </p:cNvPr>
          <p:cNvGrpSpPr/>
          <p:nvPr/>
        </p:nvGrpSpPr>
        <p:grpSpPr>
          <a:xfrm>
            <a:off x="1" y="1605280"/>
            <a:ext cx="11990904" cy="1860803"/>
            <a:chOff x="1" y="1605280"/>
            <a:chExt cx="11990904" cy="1860803"/>
          </a:xfrm>
        </p:grpSpPr>
        <p:sp>
          <p:nvSpPr>
            <p:cNvPr id="15" name="Abgerundetes Rechteck 14">
              <a:extLst>
                <a:ext uri="{FF2B5EF4-FFF2-40B4-BE49-F238E27FC236}">
                  <a16:creationId xmlns:a16="http://schemas.microsoft.com/office/drawing/2014/main" id="{4DC648D9-DFCE-D24A-B972-B9799B11B1DA}"/>
                </a:ext>
              </a:extLst>
            </p:cNvPr>
            <p:cNvSpPr/>
            <p:nvPr/>
          </p:nvSpPr>
          <p:spPr>
            <a:xfrm rot="16200000">
              <a:off x="-611631" y="2216912"/>
              <a:ext cx="1784097" cy="560834"/>
            </a:xfrm>
            <a:prstGeom prst="roundRect">
              <a:avLst>
                <a:gd name="adj"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Screening step</a:t>
              </a:r>
            </a:p>
          </p:txBody>
        </p:sp>
        <p:sp>
          <p:nvSpPr>
            <p:cNvPr id="8" name="Rechteck 7">
              <a:extLst>
                <a:ext uri="{FF2B5EF4-FFF2-40B4-BE49-F238E27FC236}">
                  <a16:creationId xmlns:a16="http://schemas.microsoft.com/office/drawing/2014/main" id="{469A8C0B-F007-E04A-B6F4-15F56C446C1A}"/>
                </a:ext>
              </a:extLst>
            </p:cNvPr>
            <p:cNvSpPr/>
            <p:nvPr/>
          </p:nvSpPr>
          <p:spPr>
            <a:xfrm>
              <a:off x="3127248" y="1605282"/>
              <a:ext cx="1749552" cy="4917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Arial"/>
                  <a:ea typeface="+mn-ea"/>
                  <a:cs typeface="+mn-cs"/>
                </a:rPr>
                <a:t>DOI check:</a:t>
              </a:r>
              <a:br>
                <a:rPr kumimoji="0" lang="en-GB" sz="1600" b="0" i="0" u="none" strike="noStrike" kern="1200" cap="none" spc="0" normalizeH="0" baseline="0" noProof="0" dirty="0">
                  <a:ln>
                    <a:noFill/>
                  </a:ln>
                  <a:solidFill>
                    <a:srgbClr val="002060"/>
                  </a:solidFill>
                  <a:effectLst/>
                  <a:uLnTx/>
                  <a:uFillTx/>
                  <a:latin typeface="Arial"/>
                  <a:ea typeface="+mn-ea"/>
                  <a:cs typeface="+mn-cs"/>
                </a:rPr>
              </a:br>
              <a:r>
                <a:rPr kumimoji="0" lang="en-GB" sz="1600" b="0" i="0" u="none" strike="noStrike" kern="1200" cap="none" spc="0" normalizeH="0" baseline="0" noProof="0" dirty="0">
                  <a:ln>
                    <a:noFill/>
                  </a:ln>
                  <a:solidFill>
                    <a:srgbClr val="002060"/>
                  </a:solidFill>
                  <a:effectLst/>
                  <a:uLnTx/>
                  <a:uFillTx/>
                  <a:latin typeface="Arial"/>
                  <a:ea typeface="+mn-ea"/>
                  <a:cs typeface="+mn-cs"/>
                </a:rPr>
                <a:t>screening</a:t>
              </a:r>
            </a:p>
          </p:txBody>
        </p:sp>
        <p:cxnSp>
          <p:nvCxnSpPr>
            <p:cNvPr id="18" name="Gerade Verbindung mit Pfeil 17">
              <a:extLst>
                <a:ext uri="{FF2B5EF4-FFF2-40B4-BE49-F238E27FC236}">
                  <a16:creationId xmlns:a16="http://schemas.microsoft.com/office/drawing/2014/main" id="{73F29A72-041D-0449-B765-63EF948ACA46}"/>
                </a:ext>
              </a:extLst>
            </p:cNvPr>
            <p:cNvCxnSpPr>
              <a:stCxn id="8" idx="2"/>
              <a:endCxn id="9" idx="0"/>
            </p:cNvCxnSpPr>
            <p:nvPr/>
          </p:nvCxnSpPr>
          <p:spPr>
            <a:xfrm>
              <a:off x="4002024" y="2097028"/>
              <a:ext cx="0" cy="12852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7" name="Rechteck 6">
              <a:extLst>
                <a:ext uri="{FF2B5EF4-FFF2-40B4-BE49-F238E27FC236}">
                  <a16:creationId xmlns:a16="http://schemas.microsoft.com/office/drawing/2014/main" id="{CEFDF476-9130-E145-BC73-4AF6A428CA88}"/>
                </a:ext>
              </a:extLst>
            </p:cNvPr>
            <p:cNvSpPr/>
            <p:nvPr/>
          </p:nvSpPr>
          <p:spPr>
            <a:xfrm>
              <a:off x="615696" y="1605282"/>
              <a:ext cx="1749552" cy="4917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Arial"/>
                  <a:ea typeface="+mn-ea"/>
                  <a:cs typeface="+mn-cs"/>
                </a:rPr>
                <a:t>Dossier </a:t>
              </a:r>
              <a:br>
                <a:rPr kumimoji="0" lang="en-GB" sz="1600" b="0" i="0" u="none" strike="noStrike" kern="1200" cap="none" spc="0" normalizeH="0" baseline="0" noProof="0" dirty="0">
                  <a:ln>
                    <a:noFill/>
                  </a:ln>
                  <a:solidFill>
                    <a:srgbClr val="002060"/>
                  </a:solidFill>
                  <a:effectLst/>
                  <a:uLnTx/>
                  <a:uFillTx/>
                  <a:latin typeface="Arial"/>
                  <a:ea typeface="+mn-ea"/>
                  <a:cs typeface="+mn-cs"/>
                </a:rPr>
              </a:br>
              <a:r>
                <a:rPr kumimoji="0" lang="en-GB" sz="1600" b="0" i="0" u="none" strike="noStrike" kern="1200" cap="none" spc="0" normalizeH="0" baseline="0" noProof="0" dirty="0">
                  <a:ln>
                    <a:noFill/>
                  </a:ln>
                  <a:solidFill>
                    <a:srgbClr val="002060"/>
                  </a:solidFill>
                  <a:effectLst/>
                  <a:uLnTx/>
                  <a:uFillTx/>
                  <a:latin typeface="Arial"/>
                  <a:ea typeface="+mn-ea"/>
                  <a:cs typeface="+mn-cs"/>
                </a:rPr>
                <a:t>upload</a:t>
              </a:r>
            </a:p>
          </p:txBody>
        </p:sp>
        <p:cxnSp>
          <p:nvCxnSpPr>
            <p:cNvPr id="25" name="Gerade Verbindung mit Pfeil 24">
              <a:extLst>
                <a:ext uri="{FF2B5EF4-FFF2-40B4-BE49-F238E27FC236}">
                  <a16:creationId xmlns:a16="http://schemas.microsoft.com/office/drawing/2014/main" id="{11A83990-CC64-A74E-9A2B-1613B40F98E2}"/>
                </a:ext>
              </a:extLst>
            </p:cNvPr>
            <p:cNvCxnSpPr>
              <a:cxnSpLocks/>
              <a:stCxn id="7" idx="3"/>
              <a:endCxn id="8" idx="1"/>
            </p:cNvCxnSpPr>
            <p:nvPr/>
          </p:nvCxnSpPr>
          <p:spPr>
            <a:xfrm>
              <a:off x="2365248" y="1851155"/>
              <a:ext cx="762000"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9599D51C-C2EF-7542-B6CE-1F857F85C682}"/>
                </a:ext>
              </a:extLst>
            </p:cNvPr>
            <p:cNvCxnSpPr>
              <a:cxnSpLocks/>
              <a:stCxn id="9" idx="3"/>
              <a:endCxn id="10" idx="1"/>
            </p:cNvCxnSpPr>
            <p:nvPr/>
          </p:nvCxnSpPr>
          <p:spPr>
            <a:xfrm flipV="1">
              <a:off x="4876800" y="2464245"/>
              <a:ext cx="5077968" cy="7177"/>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3" name="Rechteck 42">
              <a:extLst>
                <a:ext uri="{FF2B5EF4-FFF2-40B4-BE49-F238E27FC236}">
                  <a16:creationId xmlns:a16="http://schemas.microsoft.com/office/drawing/2014/main" id="{E11BE146-9751-1441-B11C-04D5695DE4D4}"/>
                </a:ext>
              </a:extLst>
            </p:cNvPr>
            <p:cNvSpPr/>
            <p:nvPr/>
          </p:nvSpPr>
          <p:spPr>
            <a:xfrm>
              <a:off x="5964796" y="2209225"/>
              <a:ext cx="112351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alibri" panose="020F0502020204030204"/>
                  <a:ea typeface="+mn-ea"/>
                  <a:cs typeface="+mn-cs"/>
                </a:rPr>
                <a:t>clock start </a:t>
              </a:r>
              <a:r>
                <a:rPr kumimoji="0" lang="en-GB" sz="1400" b="0" i="0" u="none" strike="noStrike" kern="1200" cap="none" spc="0" normalizeH="0" baseline="0" noProof="0" dirty="0">
                  <a:ln>
                    <a:noFill/>
                  </a:ln>
                  <a:solidFill>
                    <a:srgbClr val="00B050"/>
                  </a:solidFill>
                  <a:effectLst/>
                  <a:uLnTx/>
                  <a:uFillTx/>
                  <a:latin typeface="Wingdings" pitchFamily="2" charset="2"/>
                  <a:ea typeface="+mn-ea"/>
                  <a:cs typeface="+mn-cs"/>
                </a:rPr>
                <a:t>l</a:t>
              </a:r>
              <a:endParaRPr kumimoji="0" lang="en-GB" sz="1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11" name="Rechteck 10">
              <a:extLst>
                <a:ext uri="{FF2B5EF4-FFF2-40B4-BE49-F238E27FC236}">
                  <a16:creationId xmlns:a16="http://schemas.microsoft.com/office/drawing/2014/main" id="{B75C0867-6DE5-FA4B-B179-BA4E8E5E266F}"/>
                </a:ext>
              </a:extLst>
            </p:cNvPr>
            <p:cNvSpPr/>
            <p:nvPr/>
          </p:nvSpPr>
          <p:spPr>
            <a:xfrm>
              <a:off x="3127248" y="2845816"/>
              <a:ext cx="1749552" cy="49174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a:ea typeface="+mn-ea"/>
                  <a:cs typeface="+mn-cs"/>
                </a:rPr>
                <a:t>Communication to NB</a:t>
              </a:r>
            </a:p>
          </p:txBody>
        </p:sp>
        <p:cxnSp>
          <p:nvCxnSpPr>
            <p:cNvPr id="31" name="Gerade Verbindung mit Pfeil 30">
              <a:extLst>
                <a:ext uri="{FF2B5EF4-FFF2-40B4-BE49-F238E27FC236}">
                  <a16:creationId xmlns:a16="http://schemas.microsoft.com/office/drawing/2014/main" id="{1E5ABD26-0178-D849-AD30-28E7ACB9FA68}"/>
                </a:ext>
              </a:extLst>
            </p:cNvPr>
            <p:cNvCxnSpPr>
              <a:cxnSpLocks/>
            </p:cNvCxnSpPr>
            <p:nvPr/>
          </p:nvCxnSpPr>
          <p:spPr>
            <a:xfrm>
              <a:off x="4002024" y="3337562"/>
              <a:ext cx="0" cy="12852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4" name="Pfeil nach links 63">
              <a:extLst>
                <a:ext uri="{FF2B5EF4-FFF2-40B4-BE49-F238E27FC236}">
                  <a16:creationId xmlns:a16="http://schemas.microsoft.com/office/drawing/2014/main" id="{E466720F-64C7-D343-B562-AE2D9626E4E6}"/>
                </a:ext>
              </a:extLst>
            </p:cNvPr>
            <p:cNvSpPr/>
            <p:nvPr/>
          </p:nvSpPr>
          <p:spPr>
            <a:xfrm>
              <a:off x="1897240" y="2751583"/>
              <a:ext cx="1220941" cy="6802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rgbClr val="FFFFFF"/>
                  </a:solidFill>
                  <a:latin typeface="Arial"/>
                </a:rPr>
                <a:t>Decision</a:t>
              </a:r>
            </a:p>
          </p:txBody>
        </p:sp>
        <p:grpSp>
          <p:nvGrpSpPr>
            <p:cNvPr id="29" name="Group 28"/>
            <p:cNvGrpSpPr/>
            <p:nvPr/>
          </p:nvGrpSpPr>
          <p:grpSpPr>
            <a:xfrm>
              <a:off x="3127248" y="2225549"/>
              <a:ext cx="1749552" cy="620267"/>
              <a:chOff x="3127248" y="2225549"/>
              <a:chExt cx="1749552" cy="620267"/>
            </a:xfrm>
          </p:grpSpPr>
          <p:sp>
            <p:nvSpPr>
              <p:cNvPr id="9" name="Rechteck 8">
                <a:extLst>
                  <a:ext uri="{FF2B5EF4-FFF2-40B4-BE49-F238E27FC236}">
                    <a16:creationId xmlns:a16="http://schemas.microsoft.com/office/drawing/2014/main" id="{3EBCBF2B-3E3D-6D4C-908A-66884C5EA8DA}"/>
                  </a:ext>
                </a:extLst>
              </p:cNvPr>
              <p:cNvSpPr/>
              <p:nvPr/>
            </p:nvSpPr>
            <p:spPr>
              <a:xfrm>
                <a:off x="3127248" y="2225549"/>
                <a:ext cx="1749552" cy="4917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Arial"/>
                    <a:ea typeface="+mn-ea"/>
                    <a:cs typeface="+mn-cs"/>
                  </a:rPr>
                  <a:t>Expert assignment</a:t>
                </a:r>
              </a:p>
            </p:txBody>
          </p:sp>
          <p:cxnSp>
            <p:nvCxnSpPr>
              <p:cNvPr id="28" name="Gerade Verbindung mit Pfeil 27">
                <a:extLst>
                  <a:ext uri="{FF2B5EF4-FFF2-40B4-BE49-F238E27FC236}">
                    <a16:creationId xmlns:a16="http://schemas.microsoft.com/office/drawing/2014/main" id="{A1259D9E-1C4B-1448-A473-8FC09C7F28F4}"/>
                  </a:ext>
                </a:extLst>
              </p:cNvPr>
              <p:cNvCxnSpPr>
                <a:cxnSpLocks/>
                <a:stCxn id="9" idx="2"/>
                <a:endCxn id="11" idx="0"/>
              </p:cNvCxnSpPr>
              <p:nvPr/>
            </p:nvCxnSpPr>
            <p:spPr>
              <a:xfrm>
                <a:off x="4002024" y="2717295"/>
                <a:ext cx="0" cy="12852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
          <p:nvSpPr>
            <p:cNvPr id="2" name="Oval 1">
              <a:extLst>
                <a:ext uri="{FF2B5EF4-FFF2-40B4-BE49-F238E27FC236}">
                  <a16:creationId xmlns:a16="http://schemas.microsoft.com/office/drawing/2014/main" id="{37B02EC1-8EB8-054D-A7DB-8A619766D547}"/>
                </a:ext>
              </a:extLst>
            </p:cNvPr>
            <p:cNvSpPr/>
            <p:nvPr/>
          </p:nvSpPr>
          <p:spPr>
            <a:xfrm>
              <a:off x="4544965" y="2215352"/>
              <a:ext cx="1417922" cy="526034"/>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rPr>
                <a:t>2 screening experts</a:t>
              </a:r>
            </a:p>
          </p:txBody>
        </p:sp>
        <p:sp>
          <p:nvSpPr>
            <p:cNvPr id="42" name="Textfeld 41">
              <a:extLst>
                <a:ext uri="{FF2B5EF4-FFF2-40B4-BE49-F238E27FC236}">
                  <a16:creationId xmlns:a16="http://schemas.microsoft.com/office/drawing/2014/main" id="{497C36F4-9D24-5040-9C3E-566C223A5BE7}"/>
                </a:ext>
              </a:extLst>
            </p:cNvPr>
            <p:cNvSpPr txBox="1"/>
            <p:nvPr/>
          </p:nvSpPr>
          <p:spPr>
            <a:xfrm>
              <a:off x="5964796" y="2826919"/>
              <a:ext cx="11830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Calibri" panose="020F0502020204030204"/>
                  <a:ea typeface="+mn-ea"/>
                </a:rPr>
                <a:t>clock stop </a:t>
              </a:r>
              <a:r>
                <a:rPr kumimoji="0" lang="en-GB" sz="1400" b="0" i="0" u="none" strike="noStrike" kern="1200" cap="none" spc="0" normalizeH="0" baseline="0" noProof="0" dirty="0">
                  <a:ln>
                    <a:noFill/>
                  </a:ln>
                  <a:solidFill>
                    <a:srgbClr val="FF0000"/>
                  </a:solidFill>
                  <a:effectLst/>
                  <a:uLnTx/>
                  <a:uFillTx/>
                  <a:latin typeface="Wingdings" pitchFamily="2" charset="2"/>
                  <a:ea typeface="+mn-ea"/>
                </a:rPr>
                <a:t>u</a:t>
              </a:r>
              <a:endPar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nvGrpSpPr>
            <p:cNvPr id="35" name="Group 34"/>
            <p:cNvGrpSpPr/>
            <p:nvPr/>
          </p:nvGrpSpPr>
          <p:grpSpPr>
            <a:xfrm>
              <a:off x="4876801" y="2177923"/>
              <a:ext cx="7114104" cy="935485"/>
              <a:chOff x="4876801" y="2177923"/>
              <a:chExt cx="7114104" cy="935485"/>
            </a:xfrm>
          </p:grpSpPr>
          <p:sp>
            <p:nvSpPr>
              <p:cNvPr id="10" name="Rechteck 9">
                <a:extLst>
                  <a:ext uri="{FF2B5EF4-FFF2-40B4-BE49-F238E27FC236}">
                    <a16:creationId xmlns:a16="http://schemas.microsoft.com/office/drawing/2014/main" id="{05E882B6-F9DF-F440-BA3B-5742BD4BC5D6}"/>
                  </a:ext>
                </a:extLst>
              </p:cNvPr>
              <p:cNvSpPr/>
              <p:nvPr/>
            </p:nvSpPr>
            <p:spPr>
              <a:xfrm>
                <a:off x="9954768" y="2177923"/>
                <a:ext cx="1741932" cy="57264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Arial"/>
                    <a:ea typeface="+mn-ea"/>
                    <a:cs typeface="+mn-cs"/>
                  </a:rPr>
                  <a:t>Screening decision</a:t>
                </a:r>
              </a:p>
            </p:txBody>
          </p:sp>
          <p:cxnSp>
            <p:nvCxnSpPr>
              <p:cNvPr id="24" name="Gewinkelte Verbindung 23">
                <a:extLst>
                  <a:ext uri="{FF2B5EF4-FFF2-40B4-BE49-F238E27FC236}">
                    <a16:creationId xmlns:a16="http://schemas.microsoft.com/office/drawing/2014/main" id="{6740CE83-DD4B-3B4B-8BA0-65118DFF8831}"/>
                  </a:ext>
                </a:extLst>
              </p:cNvPr>
              <p:cNvCxnSpPr>
                <a:stCxn id="10" idx="2"/>
                <a:endCxn id="11" idx="3"/>
              </p:cNvCxnSpPr>
              <p:nvPr/>
            </p:nvCxnSpPr>
            <p:spPr>
              <a:xfrm rot="5400000">
                <a:off x="7680706" y="-53340"/>
                <a:ext cx="341123" cy="5948934"/>
              </a:xfrm>
              <a:prstGeom prst="bent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5" name="Dokument 54">
                <a:extLst>
                  <a:ext uri="{FF2B5EF4-FFF2-40B4-BE49-F238E27FC236}">
                    <a16:creationId xmlns:a16="http://schemas.microsoft.com/office/drawing/2014/main" id="{14969296-AF8E-F847-B756-63B9083D6CA6}"/>
                  </a:ext>
                </a:extLst>
              </p:cNvPr>
              <p:cNvSpPr/>
              <p:nvPr/>
            </p:nvSpPr>
            <p:spPr>
              <a:xfrm>
                <a:off x="11038801" y="2696847"/>
                <a:ext cx="952104" cy="416561"/>
              </a:xfrm>
              <a:prstGeom prst="flowChartDocumen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Uploaded decision</a:t>
                </a:r>
              </a:p>
            </p:txBody>
          </p:sp>
        </p:grpSp>
      </p:grpSp>
      <p:grpSp>
        <p:nvGrpSpPr>
          <p:cNvPr id="20" name="Gruppieren 19">
            <a:extLst>
              <a:ext uri="{FF2B5EF4-FFF2-40B4-BE49-F238E27FC236}">
                <a16:creationId xmlns:a16="http://schemas.microsoft.com/office/drawing/2014/main" id="{B617A7B4-42BA-9B49-8C28-68CD21E099E7}"/>
              </a:ext>
            </a:extLst>
          </p:cNvPr>
          <p:cNvGrpSpPr/>
          <p:nvPr/>
        </p:nvGrpSpPr>
        <p:grpSpPr>
          <a:xfrm>
            <a:off x="2" y="3337082"/>
            <a:ext cx="11990903" cy="2153375"/>
            <a:chOff x="2" y="3337082"/>
            <a:chExt cx="11990903" cy="2153375"/>
          </a:xfrm>
        </p:grpSpPr>
        <p:sp>
          <p:nvSpPr>
            <p:cNvPr id="13" name="Rechteck 12">
              <a:extLst>
                <a:ext uri="{FF2B5EF4-FFF2-40B4-BE49-F238E27FC236}">
                  <a16:creationId xmlns:a16="http://schemas.microsoft.com/office/drawing/2014/main" id="{2DA201D5-69BF-C64F-ABD8-6FD01096BF85}"/>
                </a:ext>
              </a:extLst>
            </p:cNvPr>
            <p:cNvSpPr/>
            <p:nvPr/>
          </p:nvSpPr>
          <p:spPr>
            <a:xfrm>
              <a:off x="3127248" y="3466083"/>
              <a:ext cx="1749552" cy="4917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Arial"/>
                  <a:ea typeface="+mn-ea"/>
                  <a:cs typeface="+mn-cs"/>
                </a:rPr>
                <a:t>DOI check:</a:t>
              </a:r>
              <a:br>
                <a:rPr kumimoji="0" lang="en-GB" sz="1600" b="0" i="0" u="none" strike="noStrike" kern="1200" cap="none" spc="0" normalizeH="0" baseline="0" noProof="0" dirty="0">
                  <a:ln>
                    <a:noFill/>
                  </a:ln>
                  <a:solidFill>
                    <a:srgbClr val="002060"/>
                  </a:solidFill>
                  <a:effectLst/>
                  <a:uLnTx/>
                  <a:uFillTx/>
                  <a:latin typeface="Arial"/>
                  <a:ea typeface="+mn-ea"/>
                  <a:cs typeface="+mn-cs"/>
                </a:rPr>
              </a:br>
              <a:r>
                <a:rPr kumimoji="0" lang="en-GB" sz="1600" b="0" i="0" u="none" strike="noStrike" kern="1200" cap="none" spc="0" normalizeH="0" baseline="0" noProof="0" dirty="0">
                  <a:ln>
                    <a:noFill/>
                  </a:ln>
                  <a:solidFill>
                    <a:srgbClr val="002060"/>
                  </a:solidFill>
                  <a:effectLst/>
                  <a:uLnTx/>
                  <a:uFillTx/>
                  <a:latin typeface="Arial"/>
                  <a:ea typeface="+mn-ea"/>
                  <a:cs typeface="+mn-cs"/>
                </a:rPr>
                <a:t>opinion</a:t>
              </a:r>
            </a:p>
          </p:txBody>
        </p:sp>
        <p:cxnSp>
          <p:nvCxnSpPr>
            <p:cNvPr id="32" name="Gerade Verbindung mit Pfeil 31">
              <a:extLst>
                <a:ext uri="{FF2B5EF4-FFF2-40B4-BE49-F238E27FC236}">
                  <a16:creationId xmlns:a16="http://schemas.microsoft.com/office/drawing/2014/main" id="{1420E3B1-C1E4-D644-B791-1AA2D87EFFB0}"/>
                </a:ext>
              </a:extLst>
            </p:cNvPr>
            <p:cNvCxnSpPr>
              <a:cxnSpLocks/>
            </p:cNvCxnSpPr>
            <p:nvPr/>
          </p:nvCxnSpPr>
          <p:spPr>
            <a:xfrm>
              <a:off x="4002024" y="3957829"/>
              <a:ext cx="0" cy="128521"/>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3D8905E3-EAEA-264D-96C5-DC760668CAE5}"/>
                </a:ext>
              </a:extLst>
            </p:cNvPr>
            <p:cNvCxnSpPr>
              <a:cxnSpLocks/>
              <a:stCxn id="14" idx="3"/>
              <a:endCxn id="26" idx="1"/>
            </p:cNvCxnSpPr>
            <p:nvPr/>
          </p:nvCxnSpPr>
          <p:spPr>
            <a:xfrm>
              <a:off x="4876800" y="4332224"/>
              <a:ext cx="5077968" cy="0"/>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4" name="Rechteck 43">
              <a:extLst>
                <a:ext uri="{FF2B5EF4-FFF2-40B4-BE49-F238E27FC236}">
                  <a16:creationId xmlns:a16="http://schemas.microsoft.com/office/drawing/2014/main" id="{CB086327-5A9F-D842-B66A-D962E074D838}"/>
                </a:ext>
              </a:extLst>
            </p:cNvPr>
            <p:cNvSpPr/>
            <p:nvPr/>
          </p:nvSpPr>
          <p:spPr>
            <a:xfrm>
              <a:off x="5964796" y="4051175"/>
              <a:ext cx="1123513"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Calibri" panose="020F0502020204030204"/>
                  <a:ea typeface="+mn-ea"/>
                  <a:cs typeface="+mn-cs"/>
                </a:rPr>
                <a:t>clock start </a:t>
              </a:r>
              <a:r>
                <a:rPr kumimoji="0" lang="en-GB" sz="1400" b="0" i="0" u="none" strike="noStrike" kern="1200" cap="none" spc="0" normalizeH="0" baseline="0" noProof="0" dirty="0">
                  <a:ln>
                    <a:noFill/>
                  </a:ln>
                  <a:solidFill>
                    <a:srgbClr val="00B050"/>
                  </a:solidFill>
                  <a:effectLst/>
                  <a:uLnTx/>
                  <a:uFillTx/>
                  <a:latin typeface="Wingdings" pitchFamily="2" charset="2"/>
                  <a:ea typeface="+mn-ea"/>
                  <a:cs typeface="+mn-cs"/>
                </a:rPr>
                <a:t>l</a:t>
              </a:r>
              <a:endParaRPr kumimoji="0" lang="en-GB" sz="14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
          <p:nvSpPr>
            <p:cNvPr id="47" name="Abgerundetes Rechteck 46">
              <a:extLst>
                <a:ext uri="{FF2B5EF4-FFF2-40B4-BE49-F238E27FC236}">
                  <a16:creationId xmlns:a16="http://schemas.microsoft.com/office/drawing/2014/main" id="{E830C98E-426C-8142-8861-8018743B592E}"/>
                </a:ext>
              </a:extLst>
            </p:cNvPr>
            <p:cNvSpPr/>
            <p:nvPr/>
          </p:nvSpPr>
          <p:spPr>
            <a:xfrm rot="16200000">
              <a:off x="-636266" y="3973350"/>
              <a:ext cx="1833372" cy="560835"/>
            </a:xfrm>
            <a:prstGeom prst="roundRect">
              <a:avLst>
                <a:gd name="adj" fmla="val 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Opinion step</a:t>
              </a:r>
            </a:p>
          </p:txBody>
        </p:sp>
        <p:cxnSp>
          <p:nvCxnSpPr>
            <p:cNvPr id="56" name="Gerade Verbindung mit Pfeil 55">
              <a:extLst>
                <a:ext uri="{FF2B5EF4-FFF2-40B4-BE49-F238E27FC236}">
                  <a16:creationId xmlns:a16="http://schemas.microsoft.com/office/drawing/2014/main" id="{29E6528D-1ED7-F341-8BCF-70ED44C56767}"/>
                </a:ext>
              </a:extLst>
            </p:cNvPr>
            <p:cNvCxnSpPr>
              <a:cxnSpLocks/>
              <a:stCxn id="37" idx="2"/>
              <a:endCxn id="50" idx="0"/>
            </p:cNvCxnSpPr>
            <p:nvPr/>
          </p:nvCxnSpPr>
          <p:spPr>
            <a:xfrm>
              <a:off x="4002024" y="5185661"/>
              <a:ext cx="0" cy="304796"/>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897241" y="4466582"/>
              <a:ext cx="2979559" cy="936000"/>
              <a:chOff x="1897241" y="4466582"/>
              <a:chExt cx="2979559" cy="936000"/>
            </a:xfrm>
          </p:grpSpPr>
          <p:sp>
            <p:nvSpPr>
              <p:cNvPr id="37" name="Rechteck 36">
                <a:extLst>
                  <a:ext uri="{FF2B5EF4-FFF2-40B4-BE49-F238E27FC236}">
                    <a16:creationId xmlns:a16="http://schemas.microsoft.com/office/drawing/2014/main" id="{02C9A8B2-EB01-FC49-9366-A041CFE3A8A2}"/>
                  </a:ext>
                </a:extLst>
              </p:cNvPr>
              <p:cNvSpPr/>
              <p:nvPr/>
            </p:nvSpPr>
            <p:spPr>
              <a:xfrm>
                <a:off x="3127248" y="4693915"/>
                <a:ext cx="1749552" cy="491746"/>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rgbClr val="FFFFFF"/>
                    </a:solidFill>
                    <a:latin typeface="Arial"/>
                  </a:rPr>
                  <a:t>C</a:t>
                </a:r>
                <a:r>
                  <a:rPr kumimoji="0" lang="en-GB" sz="1600" b="0" i="0" u="none" strike="noStrike" kern="1200" cap="none" spc="0" normalizeH="0" baseline="0" noProof="0" dirty="0" err="1">
                    <a:ln>
                      <a:noFill/>
                    </a:ln>
                    <a:solidFill>
                      <a:srgbClr val="FFFFFF"/>
                    </a:solidFill>
                    <a:effectLst/>
                    <a:uLnTx/>
                    <a:uFillTx/>
                    <a:latin typeface="Arial"/>
                    <a:ea typeface="+mn-ea"/>
                    <a:cs typeface="+mn-cs"/>
                  </a:rPr>
                  <a:t>ommunication</a:t>
                </a:r>
                <a:r>
                  <a:rPr kumimoji="0" lang="en-GB" sz="1600" b="0" i="0" u="none" strike="noStrike" kern="1200" cap="none" spc="0" normalizeH="0" baseline="0" noProof="0" dirty="0">
                    <a:ln>
                      <a:noFill/>
                    </a:ln>
                    <a:solidFill>
                      <a:srgbClr val="FFFFFF"/>
                    </a:solidFill>
                    <a:effectLst/>
                    <a:uLnTx/>
                    <a:uFillTx/>
                    <a:latin typeface="Arial"/>
                    <a:ea typeface="+mn-ea"/>
                    <a:cs typeface="+mn-cs"/>
                  </a:rPr>
                  <a:t> to NB</a:t>
                </a:r>
              </a:p>
            </p:txBody>
          </p:sp>
          <p:sp>
            <p:nvSpPr>
              <p:cNvPr id="65" name="Pfeil nach links 64">
                <a:extLst>
                  <a:ext uri="{FF2B5EF4-FFF2-40B4-BE49-F238E27FC236}">
                    <a16:creationId xmlns:a16="http://schemas.microsoft.com/office/drawing/2014/main" id="{F170CC6F-544C-344C-AF69-542F26AC0D04}"/>
                  </a:ext>
                </a:extLst>
              </p:cNvPr>
              <p:cNvSpPr/>
              <p:nvPr/>
            </p:nvSpPr>
            <p:spPr>
              <a:xfrm>
                <a:off x="1897241" y="4466582"/>
                <a:ext cx="1231392" cy="936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Opinion/</a:t>
                </a:r>
                <a:br>
                  <a:rPr kumimoji="0" lang="en-GB" sz="1400" b="1" i="0" u="none" strike="noStrike" kern="1200" cap="none" spc="0" normalizeH="0" baseline="0" noProof="0" dirty="0">
                    <a:ln>
                      <a:noFill/>
                    </a:ln>
                    <a:solidFill>
                      <a:srgbClr val="FFFFFF"/>
                    </a:solidFill>
                    <a:effectLst/>
                    <a:uLnTx/>
                    <a:uFillTx/>
                    <a:latin typeface="Arial"/>
                    <a:ea typeface="+mn-ea"/>
                    <a:cs typeface="+mn-cs"/>
                  </a:rPr>
                </a:br>
                <a:r>
                  <a:rPr kumimoji="0" lang="en-GB" sz="1400" b="1" i="0" u="none" strike="noStrike" kern="1200" cap="none" spc="0" normalizeH="0" baseline="0" noProof="0" dirty="0">
                    <a:ln>
                      <a:noFill/>
                    </a:ln>
                    <a:solidFill>
                      <a:srgbClr val="FFFFFF"/>
                    </a:solidFill>
                    <a:effectLst/>
                    <a:uLnTx/>
                    <a:uFillTx/>
                    <a:latin typeface="Arial"/>
                    <a:ea typeface="+mn-ea"/>
                    <a:cs typeface="+mn-cs"/>
                  </a:rPr>
                  <a:t>view</a:t>
                </a:r>
              </a:p>
            </p:txBody>
          </p:sp>
        </p:grpSp>
        <p:sp>
          <p:nvSpPr>
            <p:cNvPr id="26" name="Rechteck 25">
              <a:extLst>
                <a:ext uri="{FF2B5EF4-FFF2-40B4-BE49-F238E27FC236}">
                  <a16:creationId xmlns:a16="http://schemas.microsoft.com/office/drawing/2014/main" id="{EDC1F8C6-A92A-B345-9B12-4FB3AF7175A8}"/>
                </a:ext>
              </a:extLst>
            </p:cNvPr>
            <p:cNvSpPr/>
            <p:nvPr/>
          </p:nvSpPr>
          <p:spPr>
            <a:xfrm>
              <a:off x="9954768" y="4086351"/>
              <a:ext cx="1749552" cy="4917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Arial"/>
                  <a:ea typeface="+mn-ea"/>
                  <a:cs typeface="+mn-cs"/>
                </a:rPr>
                <a:t>Opinion</a:t>
              </a:r>
            </a:p>
          </p:txBody>
        </p:sp>
        <p:cxnSp>
          <p:nvCxnSpPr>
            <p:cNvPr id="38" name="Gewinkelte Verbindung 37">
              <a:extLst>
                <a:ext uri="{FF2B5EF4-FFF2-40B4-BE49-F238E27FC236}">
                  <a16:creationId xmlns:a16="http://schemas.microsoft.com/office/drawing/2014/main" id="{D63D33DF-388E-074E-8236-CAFCACC12F80}"/>
                </a:ext>
              </a:extLst>
            </p:cNvPr>
            <p:cNvCxnSpPr>
              <a:cxnSpLocks/>
              <a:stCxn id="26" idx="2"/>
              <a:endCxn id="37" idx="3"/>
            </p:cNvCxnSpPr>
            <p:nvPr/>
          </p:nvCxnSpPr>
          <p:spPr>
            <a:xfrm rot="5400000">
              <a:off x="7672327" y="1782570"/>
              <a:ext cx="361691" cy="5952744"/>
            </a:xfrm>
            <a:prstGeom prst="bentConnector2">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5" name="Textfeld 44">
              <a:extLst>
                <a:ext uri="{FF2B5EF4-FFF2-40B4-BE49-F238E27FC236}">
                  <a16:creationId xmlns:a16="http://schemas.microsoft.com/office/drawing/2014/main" id="{B3584FAB-34A7-0944-B03B-383BBA9BD43E}"/>
                </a:ext>
              </a:extLst>
            </p:cNvPr>
            <p:cNvSpPr txBox="1"/>
            <p:nvPr/>
          </p:nvSpPr>
          <p:spPr>
            <a:xfrm>
              <a:off x="5964796" y="4672430"/>
              <a:ext cx="118305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Calibri" panose="020F0502020204030204"/>
                  <a:ea typeface="+mn-ea"/>
                </a:rPr>
                <a:t>clock stop </a:t>
              </a:r>
              <a:r>
                <a:rPr kumimoji="0" lang="en-GB" sz="1400" b="0" i="0" u="none" strike="noStrike" kern="1200" cap="none" spc="0" normalizeH="0" baseline="0" noProof="0" dirty="0">
                  <a:ln>
                    <a:noFill/>
                  </a:ln>
                  <a:solidFill>
                    <a:srgbClr val="FF0000"/>
                  </a:solidFill>
                  <a:effectLst/>
                  <a:uLnTx/>
                  <a:uFillTx/>
                  <a:latin typeface="Wingdings" pitchFamily="2" charset="2"/>
                  <a:ea typeface="+mn-ea"/>
                </a:rPr>
                <a:t>u</a:t>
              </a:r>
              <a:endParaRPr kumimoji="0" lang="en-GB"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46" name="Dokument 45">
              <a:extLst>
                <a:ext uri="{FF2B5EF4-FFF2-40B4-BE49-F238E27FC236}">
                  <a16:creationId xmlns:a16="http://schemas.microsoft.com/office/drawing/2014/main" id="{D58E65DF-4924-9E4F-81FA-B6FBAA0306DC}"/>
                </a:ext>
              </a:extLst>
            </p:cNvPr>
            <p:cNvSpPr/>
            <p:nvPr/>
          </p:nvSpPr>
          <p:spPr>
            <a:xfrm>
              <a:off x="11038801" y="4485634"/>
              <a:ext cx="952104" cy="416561"/>
            </a:xfrm>
            <a:prstGeom prst="flowChartDocumen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FFFFFF"/>
                  </a:solidFill>
                  <a:effectLst/>
                  <a:uLnTx/>
                  <a:uFillTx/>
                  <a:latin typeface="Arial"/>
                  <a:ea typeface="+mn-ea"/>
                  <a:cs typeface="+mn-cs"/>
                </a:rPr>
                <a:t>Uploadedopinion</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Rechteck 13">
              <a:extLst>
                <a:ext uri="{FF2B5EF4-FFF2-40B4-BE49-F238E27FC236}">
                  <a16:creationId xmlns:a16="http://schemas.microsoft.com/office/drawing/2014/main" id="{4B987D44-B079-D54A-83C8-014D6AFD9AF9}"/>
                </a:ext>
              </a:extLst>
            </p:cNvPr>
            <p:cNvSpPr/>
            <p:nvPr/>
          </p:nvSpPr>
          <p:spPr>
            <a:xfrm>
              <a:off x="3127248" y="4086351"/>
              <a:ext cx="1749552" cy="4917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Arial"/>
                  <a:ea typeface="+mn-ea"/>
                  <a:cs typeface="+mn-cs"/>
                </a:rPr>
                <a:t>Expert assignment</a:t>
              </a:r>
            </a:p>
          </p:txBody>
        </p:sp>
        <p:cxnSp>
          <p:nvCxnSpPr>
            <p:cNvPr id="53" name="Gerade Verbindung mit Pfeil 52">
              <a:extLst>
                <a:ext uri="{FF2B5EF4-FFF2-40B4-BE49-F238E27FC236}">
                  <a16:creationId xmlns:a16="http://schemas.microsoft.com/office/drawing/2014/main" id="{E499DFDB-640D-8A41-9545-F5D7A2017571}"/>
                </a:ext>
              </a:extLst>
            </p:cNvPr>
            <p:cNvCxnSpPr>
              <a:cxnSpLocks/>
              <a:stCxn id="14" idx="2"/>
              <a:endCxn id="37" idx="0"/>
            </p:cNvCxnSpPr>
            <p:nvPr/>
          </p:nvCxnSpPr>
          <p:spPr>
            <a:xfrm>
              <a:off x="4002024" y="4578097"/>
              <a:ext cx="0" cy="11581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35574151-0349-1D47-B505-1125F1433AEC}"/>
                </a:ext>
              </a:extLst>
            </p:cNvPr>
            <p:cNvSpPr/>
            <p:nvPr/>
          </p:nvSpPr>
          <p:spPr>
            <a:xfrm>
              <a:off x="4542911" y="3957829"/>
              <a:ext cx="1417922" cy="621843"/>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solidFill>
                    <a:schemeClr val="bg1"/>
                  </a:solidFill>
                </a:rPr>
                <a:t>Experts in thematic panel</a:t>
              </a:r>
            </a:p>
          </p:txBody>
        </p:sp>
      </p:grpSp>
      <p:grpSp>
        <p:nvGrpSpPr>
          <p:cNvPr id="22" name="Gruppieren 21">
            <a:extLst>
              <a:ext uri="{FF2B5EF4-FFF2-40B4-BE49-F238E27FC236}">
                <a16:creationId xmlns:a16="http://schemas.microsoft.com/office/drawing/2014/main" id="{63A2F205-3AAC-1E41-BCCE-E7B3AD8057F1}"/>
              </a:ext>
            </a:extLst>
          </p:cNvPr>
          <p:cNvGrpSpPr/>
          <p:nvPr/>
        </p:nvGrpSpPr>
        <p:grpSpPr>
          <a:xfrm>
            <a:off x="2" y="5153179"/>
            <a:ext cx="5672326" cy="1723417"/>
            <a:chOff x="2" y="5153179"/>
            <a:chExt cx="5672326" cy="1723417"/>
          </a:xfrm>
        </p:grpSpPr>
        <p:sp>
          <p:nvSpPr>
            <p:cNvPr id="49" name="Abgerundetes Rechteck 48">
              <a:extLst>
                <a:ext uri="{FF2B5EF4-FFF2-40B4-BE49-F238E27FC236}">
                  <a16:creationId xmlns:a16="http://schemas.microsoft.com/office/drawing/2014/main" id="{350EAD26-342A-1E45-9B57-0888EAB76659}"/>
                </a:ext>
              </a:extLst>
            </p:cNvPr>
            <p:cNvSpPr/>
            <p:nvPr/>
          </p:nvSpPr>
          <p:spPr>
            <a:xfrm rot="16200000">
              <a:off x="-571991" y="5725172"/>
              <a:ext cx="1704819" cy="560833"/>
            </a:xfrm>
            <a:prstGeom prst="roundRect">
              <a:avLst>
                <a:gd name="adj" fmla="val 0"/>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alibri" panose="020F0502020204030204"/>
                  <a:ea typeface="+mn-ea"/>
                  <a:cs typeface="+mn-cs"/>
                </a:rPr>
                <a:t>Post opinion</a:t>
              </a:r>
            </a:p>
          </p:txBody>
        </p:sp>
        <p:sp>
          <p:nvSpPr>
            <p:cNvPr id="50" name="Rechteck 49">
              <a:extLst>
                <a:ext uri="{FF2B5EF4-FFF2-40B4-BE49-F238E27FC236}">
                  <a16:creationId xmlns:a16="http://schemas.microsoft.com/office/drawing/2014/main" id="{C153F43A-F12E-FB4E-A472-6CBB20D998CF}"/>
                </a:ext>
              </a:extLst>
            </p:cNvPr>
            <p:cNvSpPr/>
            <p:nvPr/>
          </p:nvSpPr>
          <p:spPr>
            <a:xfrm>
              <a:off x="3127248" y="5490457"/>
              <a:ext cx="1749552" cy="4917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Arial"/>
                  <a:ea typeface="+mn-ea"/>
                  <a:cs typeface="+mn-cs"/>
                </a:rPr>
                <a:t>Publication</a:t>
              </a:r>
            </a:p>
          </p:txBody>
        </p:sp>
        <p:sp>
          <p:nvSpPr>
            <p:cNvPr id="51" name="Dokument 50">
              <a:extLst>
                <a:ext uri="{FF2B5EF4-FFF2-40B4-BE49-F238E27FC236}">
                  <a16:creationId xmlns:a16="http://schemas.microsoft.com/office/drawing/2014/main" id="{81B8AEE7-B501-B249-A345-81B03C15E604}"/>
                </a:ext>
              </a:extLst>
            </p:cNvPr>
            <p:cNvSpPr/>
            <p:nvPr/>
          </p:nvSpPr>
          <p:spPr>
            <a:xfrm>
              <a:off x="4081272" y="5894831"/>
              <a:ext cx="1591056" cy="416561"/>
            </a:xfrm>
            <a:prstGeom prst="flowChartDocumen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Opinion</a:t>
              </a:r>
            </a:p>
          </p:txBody>
        </p:sp>
        <p:sp>
          <p:nvSpPr>
            <p:cNvPr id="52" name="Dokument 51">
              <a:extLst>
                <a:ext uri="{FF2B5EF4-FFF2-40B4-BE49-F238E27FC236}">
                  <a16:creationId xmlns:a16="http://schemas.microsoft.com/office/drawing/2014/main" id="{3F29F79F-FC6A-3849-BDEE-7B712F109455}"/>
                </a:ext>
              </a:extLst>
            </p:cNvPr>
            <p:cNvSpPr/>
            <p:nvPr/>
          </p:nvSpPr>
          <p:spPr>
            <a:xfrm>
              <a:off x="4081272" y="6330695"/>
              <a:ext cx="1591056" cy="416561"/>
            </a:xfrm>
            <a:prstGeom prst="flowChartDocumen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NB justification</a:t>
              </a:r>
            </a:p>
          </p:txBody>
        </p:sp>
        <p:sp>
          <p:nvSpPr>
            <p:cNvPr id="48" name="Rechteck 47">
              <a:extLst>
                <a:ext uri="{FF2B5EF4-FFF2-40B4-BE49-F238E27FC236}">
                  <a16:creationId xmlns:a16="http://schemas.microsoft.com/office/drawing/2014/main" id="{1221376D-CFC5-4F4F-84F6-B1E4E03FC0EC}"/>
                </a:ext>
              </a:extLst>
            </p:cNvPr>
            <p:cNvSpPr/>
            <p:nvPr/>
          </p:nvSpPr>
          <p:spPr>
            <a:xfrm>
              <a:off x="625847" y="5494525"/>
              <a:ext cx="1749552" cy="491746"/>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2060"/>
                  </a:solidFill>
                  <a:effectLst/>
                  <a:uLnTx/>
                  <a:uFillTx/>
                  <a:latin typeface="Arial"/>
                  <a:ea typeface="+mn-ea"/>
                  <a:cs typeface="+mn-cs"/>
                </a:rPr>
                <a:t>Justification </a:t>
              </a:r>
              <a:br>
                <a:rPr kumimoji="0" lang="en-GB" sz="1600" b="0" i="0" u="none" strike="noStrike" kern="1200" cap="none" spc="0" normalizeH="0" baseline="0" noProof="0" dirty="0">
                  <a:ln>
                    <a:noFill/>
                  </a:ln>
                  <a:solidFill>
                    <a:srgbClr val="002060"/>
                  </a:solidFill>
                  <a:effectLst/>
                  <a:uLnTx/>
                  <a:uFillTx/>
                  <a:latin typeface="Arial"/>
                  <a:ea typeface="+mn-ea"/>
                  <a:cs typeface="+mn-cs"/>
                </a:rPr>
              </a:br>
              <a:r>
                <a:rPr kumimoji="0" lang="en-GB" sz="1600" b="0" i="0" u="none" strike="noStrike" kern="1200" cap="none" spc="0" normalizeH="0" baseline="0" noProof="0" dirty="0">
                  <a:ln>
                    <a:noFill/>
                  </a:ln>
                  <a:solidFill>
                    <a:srgbClr val="002060"/>
                  </a:solidFill>
                  <a:effectLst/>
                  <a:uLnTx/>
                  <a:uFillTx/>
                  <a:latin typeface="Arial"/>
                  <a:ea typeface="+mn-ea"/>
                  <a:cs typeface="+mn-cs"/>
                </a:rPr>
                <a:t>upload*</a:t>
              </a:r>
            </a:p>
          </p:txBody>
        </p:sp>
        <p:cxnSp>
          <p:nvCxnSpPr>
            <p:cNvPr id="61" name="Gerade Verbindung mit Pfeil 60">
              <a:extLst>
                <a:ext uri="{FF2B5EF4-FFF2-40B4-BE49-F238E27FC236}">
                  <a16:creationId xmlns:a16="http://schemas.microsoft.com/office/drawing/2014/main" id="{690426F5-D9CA-8148-94C2-60933FB8AA3E}"/>
                </a:ext>
              </a:extLst>
            </p:cNvPr>
            <p:cNvCxnSpPr>
              <a:cxnSpLocks/>
              <a:stCxn id="48" idx="3"/>
              <a:endCxn id="50" idx="1"/>
            </p:cNvCxnSpPr>
            <p:nvPr/>
          </p:nvCxnSpPr>
          <p:spPr>
            <a:xfrm flipV="1">
              <a:off x="2375399" y="5736330"/>
              <a:ext cx="751849" cy="4068"/>
            </a:xfrm>
            <a:prstGeom prst="straightConnector1">
              <a:avLst/>
            </a:prstGeom>
            <a:ln w="2857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CE48D0FB-F91C-2445-A93B-B73E1A61F93E}"/>
                </a:ext>
              </a:extLst>
            </p:cNvPr>
            <p:cNvSpPr txBox="1"/>
            <p:nvPr/>
          </p:nvSpPr>
          <p:spPr>
            <a:xfrm>
              <a:off x="499974" y="6614986"/>
              <a:ext cx="2448106" cy="261610"/>
            </a:xfrm>
            <a:prstGeom prst="rect">
              <a:avLst/>
            </a:prstGeom>
            <a:noFill/>
          </p:spPr>
          <p:txBody>
            <a:bodyPr wrap="none" rtlCol="0">
              <a:spAutoFit/>
            </a:bodyPr>
            <a:lstStyle/>
            <a:p>
              <a:pPr>
                <a:buClr>
                  <a:schemeClr val="accent5"/>
                </a:buClr>
              </a:pPr>
              <a:r>
                <a:rPr lang="en-GB" sz="1100" i="1" noProof="0" dirty="0"/>
                <a:t>*) If NB does not follow panel advice</a:t>
              </a:r>
            </a:p>
          </p:txBody>
        </p:sp>
      </p:grpSp>
      <p:pic>
        <p:nvPicPr>
          <p:cNvPr id="30" name="Audio Recording 24 Oct 2020 at 17:17:35" descr="Audio Recording 24 Oct 2020 at 17:17:35">
            <a:hlinkClick r:id="" action="ppaction://media"/>
            <a:extLst>
              <a:ext uri="{FF2B5EF4-FFF2-40B4-BE49-F238E27FC236}">
                <a16:creationId xmlns:a16="http://schemas.microsoft.com/office/drawing/2014/main" id="{2F02396D-481C-FB49-AC63-D34AE971C2FD}"/>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790120" y="-1122573"/>
            <a:ext cx="812800" cy="812800"/>
          </a:xfrm>
          <a:prstGeom prst="rect">
            <a:avLst/>
          </a:prstGeom>
        </p:spPr>
      </p:pic>
    </p:spTree>
    <p:custDataLst>
      <p:tags r:id="rId1"/>
    </p:custDataLst>
    <p:extLst>
      <p:ext uri="{BB962C8B-B14F-4D97-AF65-F5344CB8AC3E}">
        <p14:creationId xmlns:p14="http://schemas.microsoft.com/office/powerpoint/2010/main" val="796604167"/>
      </p:ext>
    </p:extLst>
  </p:cSld>
  <p:clrMapOvr>
    <a:masterClrMapping/>
  </p:clrMapOvr>
  <mc:AlternateContent xmlns:mc="http://schemas.openxmlformats.org/markup-compatibility/2006" xmlns:p14="http://schemas.microsoft.com/office/powerpoint/2010/main">
    <mc:Choice Requires="p14">
      <p:transition spd="slow" p14:dur="2000" advTm="181758"/>
    </mc:Choice>
    <mc:Fallback xmlns="">
      <p:transition spd="slow" advTm="181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8688" fill="hold"/>
                                        <p:tgtEl>
                                          <p:spTgt spid="30"/>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6"/>
                                        </p:tgtEl>
                                        <p:attrNameLst>
                                          <p:attrName>style.visibility</p:attrName>
                                        </p:attrNameLst>
                                      </p:cBhvr>
                                      <p:to>
                                        <p:strVal val="visible"/>
                                      </p:to>
                                    </p:set>
                                    <p:animEffect transition="in" filter="dissolve">
                                      <p:cBhvr>
                                        <p:cTn id="2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30"/>
                </p:tgtEl>
              </p:cMediaNode>
            </p:audio>
          </p:childTnLst>
        </p:cTn>
      </p:par>
    </p:tnLst>
    <p:bldLst>
      <p:bldP spid="66" grpId="0" animBg="1"/>
    </p:bldLst>
  </p:timing>
  <p:extLst>
    <p:ext uri="{E180D4A7-C9FB-4DFB-919C-405C955672EB}">
      <p14:showEvtLst xmlns:p14="http://schemas.microsoft.com/office/powerpoint/2010/main">
        <p14:playEvt time="20" objId="30"/>
        <p14:stopEvt time="179542" objId="30"/>
      </p14:showEvt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283337" y="5878286"/>
            <a:ext cx="2702113" cy="849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Inhaltsplatzhalter 1">
            <a:extLst>
              <a:ext uri="{FF2B5EF4-FFF2-40B4-BE49-F238E27FC236}">
                <a16:creationId xmlns:a16="http://schemas.microsoft.com/office/drawing/2014/main" id="{80701D52-1620-B34D-A1AE-86508D631B25}"/>
              </a:ext>
            </a:extLst>
          </p:cNvPr>
          <p:cNvSpPr>
            <a:spLocks noGrp="1"/>
          </p:cNvSpPr>
          <p:nvPr>
            <p:ph idx="1"/>
          </p:nvPr>
        </p:nvSpPr>
        <p:spPr>
          <a:xfrm>
            <a:off x="438150" y="1864958"/>
            <a:ext cx="11430000" cy="1363244"/>
          </a:xfrm>
        </p:spPr>
        <p:txBody>
          <a:bodyPr/>
          <a:lstStyle/>
          <a:p>
            <a:pPr>
              <a:spcAft>
                <a:spcPts val="600"/>
              </a:spcAft>
              <a:buClr>
                <a:schemeClr val="accent5">
                  <a:lumMod val="50000"/>
                </a:schemeClr>
              </a:buClr>
              <a:buSzPct val="120000"/>
              <a:buFont typeface="+mj-lt"/>
              <a:buAutoNum type="arabicPeriod"/>
            </a:pPr>
            <a:r>
              <a:rPr lang="en-AU" sz="1800" dirty="0"/>
              <a:t>The Secretariat assigns two experts without restrictions (DOI) as Rapporteur and Co-rapporteur</a:t>
            </a:r>
          </a:p>
          <a:p>
            <a:pPr marL="900000" lvl="1" indent="-252000">
              <a:spcBef>
                <a:spcPts val="0"/>
              </a:spcBef>
              <a:spcAft>
                <a:spcPts val="300"/>
              </a:spcAft>
              <a:buClr>
                <a:schemeClr val="accent5">
                  <a:lumMod val="50000"/>
                </a:schemeClr>
              </a:buClr>
              <a:buSzPct val="120000"/>
            </a:pPr>
            <a:r>
              <a:rPr lang="en-AU" sz="1800" dirty="0"/>
              <a:t>In case the experts are not available they should communicate this within three days </a:t>
            </a:r>
            <a:br>
              <a:rPr lang="en-AU" sz="1800" dirty="0"/>
            </a:br>
            <a:r>
              <a:rPr lang="en-AU" sz="1800" dirty="0"/>
              <a:t>(in case of absences, experts should set an ‘automatic out of office’ mail)</a:t>
            </a:r>
          </a:p>
          <a:p>
            <a:pPr marL="900000" lvl="1" indent="-252000">
              <a:spcBef>
                <a:spcPts val="0"/>
              </a:spcBef>
              <a:spcAft>
                <a:spcPts val="600"/>
              </a:spcAft>
              <a:buClr>
                <a:schemeClr val="accent5">
                  <a:lumMod val="50000"/>
                </a:schemeClr>
              </a:buClr>
              <a:buSzPct val="120000"/>
            </a:pPr>
            <a:r>
              <a:rPr lang="en-AU" sz="1800" dirty="0"/>
              <a:t>Experts can agree to swap roles </a:t>
            </a:r>
            <a:r>
              <a:rPr lang="en-AU" sz="1800" u="sng" dirty="0"/>
              <a:t>without</a:t>
            </a:r>
            <a:r>
              <a:rPr lang="en-AU" sz="1800" dirty="0"/>
              <a:t> informing the Secretariat</a:t>
            </a:r>
          </a:p>
          <a:p>
            <a:pPr>
              <a:spcAft>
                <a:spcPts val="600"/>
              </a:spcAft>
              <a:buClr>
                <a:schemeClr val="accent5">
                  <a:lumMod val="50000"/>
                </a:schemeClr>
              </a:buClr>
              <a:buSzPct val="120000"/>
              <a:buFont typeface="+mj-lt"/>
              <a:buAutoNum type="arabicPeriod"/>
            </a:pPr>
            <a:endParaRPr lang="en-AU" sz="1800" dirty="0"/>
          </a:p>
        </p:txBody>
      </p:sp>
      <p:sp>
        <p:nvSpPr>
          <p:cNvPr id="12" name="Abgerundetes Rechteck 11">
            <a:extLst>
              <a:ext uri="{FF2B5EF4-FFF2-40B4-BE49-F238E27FC236}">
                <a16:creationId xmlns:a16="http://schemas.microsoft.com/office/drawing/2014/main" id="{1187B354-2EF8-6D4D-A8E3-BA8BFB2BFD58}"/>
              </a:ext>
            </a:extLst>
          </p:cNvPr>
          <p:cNvSpPr/>
          <p:nvPr/>
        </p:nvSpPr>
        <p:spPr>
          <a:xfrm>
            <a:off x="0" y="1074383"/>
            <a:ext cx="12192000" cy="589825"/>
          </a:xfrm>
          <a:prstGeom prst="roundRect">
            <a:avLst>
              <a:gd name="adj" fmla="val 0"/>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GB" sz="3200" dirty="0">
                <a:solidFill>
                  <a:schemeClr val="bg1"/>
                </a:solidFill>
              </a:rPr>
              <a:t> </a:t>
            </a:r>
            <a:r>
              <a:rPr lang="en-GB" sz="3200" b="1" dirty="0">
                <a:solidFill>
                  <a:schemeClr val="bg1"/>
                </a:solidFill>
              </a:rPr>
              <a:t>Screening step</a:t>
            </a:r>
          </a:p>
        </p:txBody>
      </p:sp>
      <p:sp>
        <p:nvSpPr>
          <p:cNvPr id="13" name="Titel 2">
            <a:extLst>
              <a:ext uri="{FF2B5EF4-FFF2-40B4-BE49-F238E27FC236}">
                <a16:creationId xmlns:a16="http://schemas.microsoft.com/office/drawing/2014/main" id="{90BAEAC7-8FE1-6D47-8188-EDB03F8BE5B6}"/>
              </a:ext>
            </a:extLst>
          </p:cNvPr>
          <p:cNvSpPr txBox="1">
            <a:spLocks/>
          </p:cNvSpPr>
          <p:nvPr/>
        </p:nvSpPr>
        <p:spPr>
          <a:xfrm>
            <a:off x="976245" y="140835"/>
            <a:ext cx="10263893" cy="54864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800" kern="1200">
                <a:solidFill>
                  <a:schemeClr val="tx2"/>
                </a:solidFill>
                <a:latin typeface="+mj-lt"/>
                <a:ea typeface="+mj-ea"/>
                <a:cs typeface="+mj-cs"/>
              </a:defRPr>
            </a:lvl1pPr>
          </a:lstStyle>
          <a:p>
            <a:r>
              <a:rPr lang="en-US" dirty="0"/>
              <a:t>CECP workflow</a:t>
            </a:r>
          </a:p>
        </p:txBody>
      </p:sp>
      <p:sp>
        <p:nvSpPr>
          <p:cNvPr id="3" name="TextBox 2"/>
          <p:cNvSpPr txBox="1"/>
          <p:nvPr/>
        </p:nvSpPr>
        <p:spPr>
          <a:xfrm>
            <a:off x="438150" y="3251200"/>
            <a:ext cx="11468100" cy="369332"/>
          </a:xfrm>
          <a:prstGeom prst="rect">
            <a:avLst/>
          </a:prstGeom>
          <a:noFill/>
        </p:spPr>
        <p:txBody>
          <a:bodyPr wrap="square" rtlCol="0">
            <a:spAutoFit/>
          </a:bodyPr>
          <a:lstStyle/>
          <a:p>
            <a:pPr marL="342900" indent="-342900">
              <a:spcAft>
                <a:spcPts val="600"/>
              </a:spcAft>
              <a:buClr>
                <a:schemeClr val="accent5">
                  <a:lumMod val="50000"/>
                </a:schemeClr>
              </a:buClr>
              <a:buSzPct val="120000"/>
              <a:buFont typeface="+mj-lt"/>
              <a:buAutoNum type="arabicPeriod" startAt="2"/>
            </a:pPr>
            <a:r>
              <a:rPr lang="en-AU" dirty="0"/>
              <a:t>Both screeners get a link to CIRCABC for accessing / downloading the CECP dossier</a:t>
            </a:r>
            <a:endParaRPr lang="en-GB" dirty="0"/>
          </a:p>
        </p:txBody>
      </p:sp>
      <p:sp>
        <p:nvSpPr>
          <p:cNvPr id="4" name="TextBox 3"/>
          <p:cNvSpPr txBox="1"/>
          <p:nvPr/>
        </p:nvSpPr>
        <p:spPr>
          <a:xfrm>
            <a:off x="438150" y="3620531"/>
            <a:ext cx="11436525" cy="646331"/>
          </a:xfrm>
          <a:prstGeom prst="rect">
            <a:avLst/>
          </a:prstGeom>
          <a:noFill/>
        </p:spPr>
        <p:txBody>
          <a:bodyPr wrap="square" rtlCol="0">
            <a:spAutoFit/>
          </a:bodyPr>
          <a:lstStyle/>
          <a:p>
            <a:pPr marL="342900" indent="-342900">
              <a:spcAft>
                <a:spcPts val="600"/>
              </a:spcAft>
              <a:buClr>
                <a:schemeClr val="accent5">
                  <a:lumMod val="50000"/>
                </a:schemeClr>
              </a:buClr>
              <a:buSzPct val="120000"/>
              <a:buFont typeface="+mj-lt"/>
              <a:buAutoNum type="arabicPeriod" startAt="3"/>
            </a:pPr>
            <a:r>
              <a:rPr lang="en-AU" dirty="0"/>
              <a:t>Secretariat </a:t>
            </a:r>
            <a:r>
              <a:rPr lang="en-GB" dirty="0"/>
              <a:t>contacts the screeners by e-mail and provides them with key documents and templates as well as, where available, information on criteria 2 and/or 3 and information from stakeholders</a:t>
            </a:r>
            <a:r>
              <a:rPr lang="de-DE" dirty="0"/>
              <a:t> </a:t>
            </a:r>
            <a:endParaRPr lang="en-GB" sz="2400" noProof="0" dirty="0"/>
          </a:p>
        </p:txBody>
      </p:sp>
      <p:sp>
        <p:nvSpPr>
          <p:cNvPr id="5" name="TextBox 4"/>
          <p:cNvSpPr txBox="1"/>
          <p:nvPr/>
        </p:nvSpPr>
        <p:spPr>
          <a:xfrm>
            <a:off x="438150" y="4317664"/>
            <a:ext cx="11156775" cy="646331"/>
          </a:xfrm>
          <a:prstGeom prst="rect">
            <a:avLst/>
          </a:prstGeom>
          <a:noFill/>
        </p:spPr>
        <p:txBody>
          <a:bodyPr wrap="square" rtlCol="0">
            <a:spAutoFit/>
          </a:bodyPr>
          <a:lstStyle/>
          <a:p>
            <a:pPr marL="342900" indent="-342900">
              <a:spcAft>
                <a:spcPts val="600"/>
              </a:spcAft>
              <a:buClr>
                <a:schemeClr val="accent5">
                  <a:lumMod val="50000"/>
                </a:schemeClr>
              </a:buClr>
              <a:buSzPct val="120000"/>
              <a:buFont typeface="+mj-lt"/>
              <a:buAutoNum type="arabicPeriod" startAt="4"/>
            </a:pPr>
            <a:r>
              <a:rPr lang="en-US" dirty="0"/>
              <a:t>Under the supervision of the Secretariat, the two experts collaborate on assessing the dossier(s) against criteria and complete PART 1 of the decision / opinion template</a:t>
            </a:r>
          </a:p>
        </p:txBody>
      </p:sp>
      <p:sp>
        <p:nvSpPr>
          <p:cNvPr id="6" name="TextBox 5"/>
          <p:cNvSpPr txBox="1"/>
          <p:nvPr/>
        </p:nvSpPr>
        <p:spPr>
          <a:xfrm>
            <a:off x="438150" y="5014797"/>
            <a:ext cx="11547300" cy="646331"/>
          </a:xfrm>
          <a:prstGeom prst="rect">
            <a:avLst/>
          </a:prstGeom>
          <a:noFill/>
        </p:spPr>
        <p:txBody>
          <a:bodyPr wrap="square" rtlCol="0">
            <a:spAutoFit/>
          </a:bodyPr>
          <a:lstStyle/>
          <a:p>
            <a:pPr marL="342900" indent="-342900">
              <a:spcAft>
                <a:spcPts val="600"/>
              </a:spcAft>
              <a:buClr>
                <a:schemeClr val="accent5">
                  <a:lumMod val="50000"/>
                </a:schemeClr>
              </a:buClr>
              <a:buSzPct val="120000"/>
              <a:buFont typeface="+mj-lt"/>
              <a:buAutoNum type="arabicPeriod" startAt="5"/>
            </a:pPr>
            <a:r>
              <a:rPr lang="en-US" dirty="0"/>
              <a:t>If needed (e.g. no agreement possible, uncertainties regarding documentation), rapporteur contacts the Secretariat</a:t>
            </a:r>
            <a:endParaRPr lang="en-GB" sz="2400" noProof="0" dirty="0"/>
          </a:p>
        </p:txBody>
      </p:sp>
      <p:sp>
        <p:nvSpPr>
          <p:cNvPr id="7" name="TextBox 6"/>
          <p:cNvSpPr txBox="1"/>
          <p:nvPr/>
        </p:nvSpPr>
        <p:spPr>
          <a:xfrm>
            <a:off x="438150" y="5661127"/>
            <a:ext cx="11540775" cy="369332"/>
          </a:xfrm>
          <a:prstGeom prst="rect">
            <a:avLst/>
          </a:prstGeom>
          <a:noFill/>
        </p:spPr>
        <p:txBody>
          <a:bodyPr wrap="square" rtlCol="0">
            <a:spAutoFit/>
          </a:bodyPr>
          <a:lstStyle/>
          <a:p>
            <a:pPr marL="342900" lvl="0" indent="-342900">
              <a:spcAft>
                <a:spcPts val="600"/>
              </a:spcAft>
              <a:buClr>
                <a:schemeClr val="accent5">
                  <a:lumMod val="50000"/>
                </a:schemeClr>
              </a:buClr>
              <a:buSzPct val="120000"/>
              <a:buFont typeface="+mj-lt"/>
              <a:buAutoNum type="arabicPeriod" startAt="6"/>
            </a:pPr>
            <a:r>
              <a:rPr lang="en-US"/>
              <a:t>The rapporteur uploads </a:t>
            </a:r>
            <a:r>
              <a:rPr lang="en-US" dirty="0"/>
              <a:t>the completed template on </a:t>
            </a:r>
            <a:r>
              <a:rPr lang="en-US" dirty="0" err="1"/>
              <a:t>CIRCABC</a:t>
            </a:r>
            <a:r>
              <a:rPr lang="en-US" dirty="0"/>
              <a:t> space (this replaces </a:t>
            </a:r>
            <a:r>
              <a:rPr lang="en-US" dirty="0" err="1"/>
              <a:t>EUDAMED</a:t>
            </a:r>
            <a:r>
              <a:rPr lang="en-US" dirty="0"/>
              <a:t> notification)</a:t>
            </a:r>
            <a:endParaRPr lang="en-GB" sz="2400" noProof="0" dirty="0"/>
          </a:p>
        </p:txBody>
      </p:sp>
      <p:sp>
        <p:nvSpPr>
          <p:cNvPr id="9" name="Rectangle 8"/>
          <p:cNvSpPr/>
          <p:nvPr/>
        </p:nvSpPr>
        <p:spPr>
          <a:xfrm>
            <a:off x="438150" y="6182857"/>
            <a:ext cx="2314575" cy="5322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38150" y="6081259"/>
            <a:ext cx="10432875" cy="646331"/>
          </a:xfrm>
          <a:prstGeom prst="rect">
            <a:avLst/>
          </a:prstGeom>
        </p:spPr>
        <p:txBody>
          <a:bodyPr wrap="square">
            <a:spAutoFit/>
          </a:bodyPr>
          <a:lstStyle/>
          <a:p>
            <a:pPr marL="342900" lvl="0" indent="-342900">
              <a:buClr>
                <a:srgbClr val="F8CC29">
                  <a:lumMod val="50000"/>
                </a:srgbClr>
              </a:buClr>
              <a:buSzPct val="120000"/>
              <a:buFont typeface="+mj-lt"/>
              <a:buAutoNum type="arabicPeriod" startAt="7"/>
            </a:pPr>
            <a:r>
              <a:rPr lang="en-US" dirty="0"/>
              <a:t>Secretariat checks for completeness and compliance with criteria and forwards the decision to the notified body</a:t>
            </a:r>
          </a:p>
        </p:txBody>
      </p:sp>
      <p:pic>
        <p:nvPicPr>
          <p:cNvPr id="11" name="Audio Recording 24 Oct 2020 at 17:29:26" descr="Audio Recording 24 Oct 2020 at 17:29:26">
            <a:hlinkClick r:id="" action="ppaction://media"/>
            <a:extLst>
              <a:ext uri="{FF2B5EF4-FFF2-40B4-BE49-F238E27FC236}">
                <a16:creationId xmlns:a16="http://schemas.microsoft.com/office/drawing/2014/main" id="{6DBEDDF1-FE05-1941-B7BF-85E256141A96}"/>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6000495" y="-1089864"/>
            <a:ext cx="812800" cy="812800"/>
          </a:xfrm>
          <a:prstGeom prst="rect">
            <a:avLst/>
          </a:prstGeom>
        </p:spPr>
      </p:pic>
    </p:spTree>
    <p:custDataLst>
      <p:tags r:id="rId1"/>
    </p:custDataLst>
    <p:extLst>
      <p:ext uri="{BB962C8B-B14F-4D97-AF65-F5344CB8AC3E}">
        <p14:creationId xmlns:p14="http://schemas.microsoft.com/office/powerpoint/2010/main" val="4227225174"/>
      </p:ext>
    </p:extLst>
  </p:cSld>
  <p:clrMapOvr>
    <a:masterClrMapping/>
  </p:clrMapOvr>
  <mc:AlternateContent xmlns:mc="http://schemas.openxmlformats.org/markup-compatibility/2006" xmlns:p14="http://schemas.microsoft.com/office/powerpoint/2010/main">
    <mc:Choice Requires="p14">
      <p:transition spd="slow" p14:dur="2000" advTm="121676"/>
    </mc:Choice>
    <mc:Fallback xmlns="">
      <p:transition spd="slow" advTm="121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9040"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9" fill="hold" display="0">
                  <p:stCondLst>
                    <p:cond delay="indefinite"/>
                  </p:stCondLst>
                  <p:endCondLst>
                    <p:cond evt="onStopAudio" delay="0">
                      <p:tgtEl>
                        <p:sldTgt/>
                      </p:tgtEl>
                    </p:cond>
                  </p:endCondLst>
                </p:cTn>
                <p:tgtEl>
                  <p:spTgt spid="11"/>
                </p:tgtEl>
              </p:cMediaNode>
            </p:audio>
          </p:childTnLst>
        </p:cTn>
      </p:par>
    </p:tnLst>
    <p:bldLst>
      <p:bldP spid="2" grpId="0" build="p"/>
      <p:bldP spid="3" grpId="0"/>
      <p:bldP spid="4" grpId="0"/>
      <p:bldP spid="5" grpId="0"/>
      <p:bldP spid="6" grpId="0"/>
      <p:bldP spid="7" grpId="0"/>
      <p:bldP spid="8" grpId="0"/>
    </p:bldLst>
  </p:timing>
  <p:extLst>
    <p:ext uri="{E180D4A7-C9FB-4DFB-919C-405C955672EB}">
      <p14:showEvtLst xmlns:p14="http://schemas.microsoft.com/office/powerpoint/2010/main">
        <p14:playEvt time="17" objId="11"/>
        <p14:stopEvt time="119913" objId="11"/>
      </p14:showEvt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8201025" y="5915661"/>
            <a:ext cx="3990975" cy="8735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07304" y="5865407"/>
            <a:ext cx="2315177" cy="923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Inhaltsplatzhalter 1">
            <a:extLst>
              <a:ext uri="{FF2B5EF4-FFF2-40B4-BE49-F238E27FC236}">
                <a16:creationId xmlns:a16="http://schemas.microsoft.com/office/drawing/2014/main" id="{80701D52-1620-B34D-A1AE-86508D631B25}"/>
              </a:ext>
            </a:extLst>
          </p:cNvPr>
          <p:cNvSpPr>
            <a:spLocks noGrp="1"/>
          </p:cNvSpPr>
          <p:nvPr>
            <p:ph idx="1"/>
          </p:nvPr>
        </p:nvSpPr>
        <p:spPr>
          <a:xfrm>
            <a:off x="507304" y="1778232"/>
            <a:ext cx="11523373" cy="1355493"/>
          </a:xfrm>
        </p:spPr>
        <p:txBody>
          <a:bodyPr/>
          <a:lstStyle/>
          <a:p>
            <a:pPr marL="457200" indent="-457200">
              <a:spcAft>
                <a:spcPts val="600"/>
              </a:spcAft>
              <a:buClr>
                <a:srgbClr val="195989"/>
              </a:buClr>
              <a:buSzPct val="120000"/>
              <a:buFont typeface="+mj-lt"/>
              <a:buAutoNum type="arabicPeriod"/>
            </a:pPr>
            <a:r>
              <a:rPr lang="en-US" sz="1800" dirty="0"/>
              <a:t>Secretariat: </a:t>
            </a:r>
          </a:p>
          <a:p>
            <a:pPr marL="900000" lvl="1" indent="-252000">
              <a:spcBef>
                <a:spcPts val="0"/>
              </a:spcBef>
              <a:spcAft>
                <a:spcPts val="300"/>
              </a:spcAft>
              <a:buClr>
                <a:srgbClr val="195989"/>
              </a:buClr>
              <a:buSzPct val="120000"/>
            </a:pPr>
            <a:r>
              <a:rPr lang="en-US" sz="1800" dirty="0"/>
              <a:t>Checks &amp; identifies panel experts without dossier-specific COI</a:t>
            </a:r>
          </a:p>
          <a:p>
            <a:pPr marL="900000" lvl="1" indent="-252000">
              <a:spcBef>
                <a:spcPts val="0"/>
              </a:spcBef>
              <a:spcAft>
                <a:spcPts val="300"/>
              </a:spcAft>
              <a:buClr>
                <a:srgbClr val="195989"/>
              </a:buClr>
              <a:buSzPct val="120000"/>
            </a:pPr>
            <a:r>
              <a:rPr lang="en-GB" sz="1800" dirty="0"/>
              <a:t>Proposes to Chair identified Rapporteur/Co-Rapporteur + informs about panel members without COI</a:t>
            </a:r>
          </a:p>
          <a:p>
            <a:pPr marL="900000" lvl="1" indent="-252000">
              <a:spcBef>
                <a:spcPts val="0"/>
              </a:spcBef>
              <a:spcAft>
                <a:spcPts val="900"/>
              </a:spcAft>
              <a:buClr>
                <a:srgbClr val="195989"/>
              </a:buClr>
              <a:buSzPct val="120000"/>
            </a:pPr>
            <a:r>
              <a:rPr lang="en-US" sz="1800" dirty="0"/>
              <a:t>Provides dossier access rights in CIRCABC to thematic panel </a:t>
            </a:r>
            <a:r>
              <a:rPr lang="en-GB" sz="1800" dirty="0"/>
              <a:t>members without COI</a:t>
            </a:r>
            <a:endParaRPr lang="en-AU" sz="1800" dirty="0"/>
          </a:p>
        </p:txBody>
      </p:sp>
      <p:sp>
        <p:nvSpPr>
          <p:cNvPr id="12" name="Abgerundetes Rechteck 11">
            <a:extLst>
              <a:ext uri="{FF2B5EF4-FFF2-40B4-BE49-F238E27FC236}">
                <a16:creationId xmlns:a16="http://schemas.microsoft.com/office/drawing/2014/main" id="{1187B354-2EF8-6D4D-A8E3-BA8BFB2BFD58}"/>
              </a:ext>
            </a:extLst>
          </p:cNvPr>
          <p:cNvSpPr/>
          <p:nvPr/>
        </p:nvSpPr>
        <p:spPr>
          <a:xfrm>
            <a:off x="0" y="1074383"/>
            <a:ext cx="12192000" cy="589825"/>
          </a:xfrm>
          <a:prstGeom prst="roundRect">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GB" sz="3200" b="1" dirty="0">
                <a:solidFill>
                  <a:schemeClr val="bg1"/>
                </a:solidFill>
              </a:rPr>
              <a:t> Opinion step</a:t>
            </a:r>
          </a:p>
        </p:txBody>
      </p:sp>
      <p:sp>
        <p:nvSpPr>
          <p:cNvPr id="13" name="Titel 2">
            <a:extLst>
              <a:ext uri="{FF2B5EF4-FFF2-40B4-BE49-F238E27FC236}">
                <a16:creationId xmlns:a16="http://schemas.microsoft.com/office/drawing/2014/main" id="{90BAEAC7-8FE1-6D47-8188-EDB03F8BE5B6}"/>
              </a:ext>
            </a:extLst>
          </p:cNvPr>
          <p:cNvSpPr txBox="1">
            <a:spLocks/>
          </p:cNvSpPr>
          <p:nvPr/>
        </p:nvSpPr>
        <p:spPr>
          <a:xfrm>
            <a:off x="976245" y="140835"/>
            <a:ext cx="10263893" cy="54864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800" kern="1200">
                <a:solidFill>
                  <a:schemeClr val="tx2"/>
                </a:solidFill>
                <a:latin typeface="+mj-lt"/>
                <a:ea typeface="+mj-ea"/>
                <a:cs typeface="+mj-cs"/>
              </a:defRPr>
            </a:lvl1pPr>
          </a:lstStyle>
          <a:p>
            <a:r>
              <a:rPr lang="en-US" dirty="0"/>
              <a:t>CECP workflow</a:t>
            </a:r>
          </a:p>
        </p:txBody>
      </p:sp>
      <p:sp>
        <p:nvSpPr>
          <p:cNvPr id="4" name="TextBox 3"/>
          <p:cNvSpPr txBox="1"/>
          <p:nvPr/>
        </p:nvSpPr>
        <p:spPr>
          <a:xfrm>
            <a:off x="507304" y="3133725"/>
            <a:ext cx="11198921" cy="369332"/>
          </a:xfrm>
          <a:prstGeom prst="rect">
            <a:avLst/>
          </a:prstGeom>
          <a:noFill/>
        </p:spPr>
        <p:txBody>
          <a:bodyPr wrap="square" rtlCol="0">
            <a:spAutoFit/>
          </a:bodyPr>
          <a:lstStyle/>
          <a:p>
            <a:pPr marL="457200" indent="-457200">
              <a:spcAft>
                <a:spcPts val="600"/>
              </a:spcAft>
              <a:buClr>
                <a:srgbClr val="195989"/>
              </a:buClr>
              <a:buSzPct val="120000"/>
              <a:buFont typeface="+mj-lt"/>
              <a:buAutoNum type="arabicPeriod" startAt="2"/>
            </a:pPr>
            <a:r>
              <a:rPr lang="en-US" dirty="0"/>
              <a:t>Thematic panel experts get link to </a:t>
            </a:r>
            <a:r>
              <a:rPr lang="en-US" dirty="0" err="1"/>
              <a:t>CIRCABC</a:t>
            </a:r>
            <a:r>
              <a:rPr lang="en-US" dirty="0"/>
              <a:t> for accessing / downloading the </a:t>
            </a:r>
            <a:r>
              <a:rPr lang="en-US" dirty="0" err="1"/>
              <a:t>CECP</a:t>
            </a:r>
            <a:r>
              <a:rPr lang="en-US" dirty="0"/>
              <a:t> / </a:t>
            </a:r>
            <a:r>
              <a:rPr lang="en-US" dirty="0" err="1"/>
              <a:t>PECP</a:t>
            </a:r>
            <a:r>
              <a:rPr lang="en-US" dirty="0"/>
              <a:t> dossier</a:t>
            </a:r>
          </a:p>
        </p:txBody>
      </p:sp>
      <p:sp>
        <p:nvSpPr>
          <p:cNvPr id="5" name="TextBox 4"/>
          <p:cNvSpPr txBox="1"/>
          <p:nvPr/>
        </p:nvSpPr>
        <p:spPr>
          <a:xfrm>
            <a:off x="507304" y="3584441"/>
            <a:ext cx="11437648" cy="646331"/>
          </a:xfrm>
          <a:prstGeom prst="rect">
            <a:avLst/>
          </a:prstGeom>
          <a:noFill/>
        </p:spPr>
        <p:txBody>
          <a:bodyPr wrap="square" rtlCol="0">
            <a:spAutoFit/>
          </a:bodyPr>
          <a:lstStyle/>
          <a:p>
            <a:pPr marL="457200" indent="-457200">
              <a:spcAft>
                <a:spcPts val="600"/>
              </a:spcAft>
              <a:buClr>
                <a:srgbClr val="195989"/>
              </a:buClr>
              <a:buSzPct val="120000"/>
              <a:buFont typeface="+mj-lt"/>
              <a:buAutoNum type="arabicPeriod" startAt="3"/>
            </a:pPr>
            <a:r>
              <a:rPr lang="en-US" dirty="0"/>
              <a:t>Thematic panel experts prepare opinion using the template for Decision/Opinion. Decision making </a:t>
            </a:r>
            <a:br>
              <a:rPr lang="en-US" dirty="0"/>
            </a:br>
            <a:r>
              <a:rPr lang="en-US" dirty="0"/>
              <a:t>by consensus. If not possible voting by majority with quorum. Minority viewpoints need to be documented</a:t>
            </a:r>
            <a:endParaRPr lang="en-GB" dirty="0"/>
          </a:p>
        </p:txBody>
      </p:sp>
      <p:sp>
        <p:nvSpPr>
          <p:cNvPr id="6" name="TextBox 5"/>
          <p:cNvSpPr txBox="1"/>
          <p:nvPr/>
        </p:nvSpPr>
        <p:spPr>
          <a:xfrm>
            <a:off x="507304" y="4275356"/>
            <a:ext cx="11094146" cy="646331"/>
          </a:xfrm>
          <a:prstGeom prst="rect">
            <a:avLst/>
          </a:prstGeom>
          <a:noFill/>
        </p:spPr>
        <p:txBody>
          <a:bodyPr wrap="square" rtlCol="0">
            <a:spAutoFit/>
          </a:bodyPr>
          <a:lstStyle/>
          <a:p>
            <a:pPr marL="457200" indent="-457200">
              <a:spcAft>
                <a:spcPts val="600"/>
              </a:spcAft>
              <a:buClr>
                <a:srgbClr val="195989"/>
              </a:buClr>
              <a:buSzPct val="120000"/>
              <a:buFont typeface="+mj-lt"/>
              <a:buAutoNum type="arabicPeriod" startAt="4"/>
            </a:pPr>
            <a:r>
              <a:rPr lang="en-US" dirty="0"/>
              <a:t>Secretariat monitors 60 days deadline, assigns additional experts on request of Chair and can support consensus finding (e.g. organization of tele/video conferences)</a:t>
            </a:r>
          </a:p>
        </p:txBody>
      </p:sp>
      <p:sp>
        <p:nvSpPr>
          <p:cNvPr id="7" name="TextBox 6"/>
          <p:cNvSpPr txBox="1"/>
          <p:nvPr/>
        </p:nvSpPr>
        <p:spPr>
          <a:xfrm>
            <a:off x="507304" y="4919494"/>
            <a:ext cx="11094146" cy="646331"/>
          </a:xfrm>
          <a:prstGeom prst="rect">
            <a:avLst/>
          </a:prstGeom>
          <a:noFill/>
        </p:spPr>
        <p:txBody>
          <a:bodyPr wrap="square" rtlCol="0">
            <a:spAutoFit/>
          </a:bodyPr>
          <a:lstStyle/>
          <a:p>
            <a:pPr marL="457200" indent="-457200">
              <a:spcAft>
                <a:spcPts val="600"/>
              </a:spcAft>
              <a:buClr>
                <a:srgbClr val="195989"/>
              </a:buClr>
              <a:buSzPct val="120000"/>
              <a:buFont typeface="+mj-lt"/>
              <a:buAutoNum type="arabicPeriod" startAt="5"/>
            </a:pPr>
            <a:r>
              <a:rPr lang="en-US" dirty="0"/>
              <a:t>Rapporteur in agreement with Chair uploads the opinion on </a:t>
            </a:r>
            <a:r>
              <a:rPr lang="en-US" dirty="0" err="1"/>
              <a:t>CIRCABC</a:t>
            </a:r>
            <a:r>
              <a:rPr lang="en-US" dirty="0"/>
              <a:t> space</a:t>
            </a:r>
            <a:br>
              <a:rPr lang="en-US" dirty="0"/>
            </a:br>
            <a:r>
              <a:rPr lang="en-US" dirty="0"/>
              <a:t>In case opinion cannot be delivered or not delivered in time, the Secretariat should be contacted</a:t>
            </a:r>
            <a:endParaRPr lang="en-GB" sz="2400" noProof="0" dirty="0"/>
          </a:p>
        </p:txBody>
      </p:sp>
      <p:sp>
        <p:nvSpPr>
          <p:cNvPr id="8" name="TextBox 7"/>
          <p:cNvSpPr txBox="1"/>
          <p:nvPr/>
        </p:nvSpPr>
        <p:spPr>
          <a:xfrm>
            <a:off x="507304" y="5546329"/>
            <a:ext cx="11523373" cy="369332"/>
          </a:xfrm>
          <a:prstGeom prst="rect">
            <a:avLst/>
          </a:prstGeom>
          <a:noFill/>
        </p:spPr>
        <p:txBody>
          <a:bodyPr wrap="square" rtlCol="0">
            <a:spAutoFit/>
          </a:bodyPr>
          <a:lstStyle/>
          <a:p>
            <a:pPr marL="457200" indent="-457200">
              <a:spcAft>
                <a:spcPts val="600"/>
              </a:spcAft>
              <a:buClr>
                <a:srgbClr val="195989"/>
              </a:buClr>
              <a:buSzPct val="120000"/>
              <a:buFont typeface="+mj-lt"/>
              <a:buAutoNum type="arabicPeriod" startAt="6"/>
            </a:pPr>
            <a:r>
              <a:rPr lang="en-US" dirty="0"/>
              <a:t>Secretariat uploads opinion on NB’s dossier subfolder</a:t>
            </a:r>
            <a:endParaRPr lang="en-GB" sz="2400" noProof="0" dirty="0"/>
          </a:p>
        </p:txBody>
      </p:sp>
      <p:sp>
        <p:nvSpPr>
          <p:cNvPr id="9" name="TextBox 8"/>
          <p:cNvSpPr txBox="1"/>
          <p:nvPr/>
        </p:nvSpPr>
        <p:spPr>
          <a:xfrm>
            <a:off x="507304" y="5934187"/>
            <a:ext cx="11620500" cy="369332"/>
          </a:xfrm>
          <a:prstGeom prst="rect">
            <a:avLst/>
          </a:prstGeom>
          <a:solidFill>
            <a:schemeClr val="bg1"/>
          </a:solidFill>
        </p:spPr>
        <p:txBody>
          <a:bodyPr wrap="square" rtlCol="0">
            <a:spAutoFit/>
          </a:bodyPr>
          <a:lstStyle/>
          <a:p>
            <a:pPr marL="457200" indent="-457200">
              <a:spcAft>
                <a:spcPts val="600"/>
              </a:spcAft>
              <a:buClr>
                <a:srgbClr val="195989"/>
              </a:buClr>
              <a:buSzPct val="120000"/>
              <a:buFont typeface="+mj-lt"/>
              <a:buAutoNum type="arabicPeriod" startAt="7"/>
            </a:pPr>
            <a:r>
              <a:rPr lang="en-US" dirty="0"/>
              <a:t>Notified Body decides whether to follow or not the advice. If not, NB needs to provide a justification</a:t>
            </a:r>
            <a:endParaRPr lang="en-GB" sz="2400" noProof="0" dirty="0"/>
          </a:p>
        </p:txBody>
      </p:sp>
      <p:sp>
        <p:nvSpPr>
          <p:cNvPr id="10" name="TextBox 9"/>
          <p:cNvSpPr txBox="1"/>
          <p:nvPr/>
        </p:nvSpPr>
        <p:spPr>
          <a:xfrm>
            <a:off x="507304" y="6303519"/>
            <a:ext cx="11684696" cy="369332"/>
          </a:xfrm>
          <a:prstGeom prst="rect">
            <a:avLst/>
          </a:prstGeom>
          <a:solidFill>
            <a:schemeClr val="bg1"/>
          </a:solidFill>
        </p:spPr>
        <p:txBody>
          <a:bodyPr wrap="square" rtlCol="0">
            <a:spAutoFit/>
          </a:bodyPr>
          <a:lstStyle/>
          <a:p>
            <a:pPr marL="457200" indent="-457200">
              <a:buClr>
                <a:schemeClr val="tx2"/>
              </a:buClr>
              <a:buSzPct val="120000"/>
              <a:buFont typeface="+mj-lt"/>
              <a:buAutoNum type="arabicPeriod" startAt="8"/>
            </a:pPr>
            <a:r>
              <a:rPr lang="en-US" dirty="0"/>
              <a:t>The Commission publishes panel opinion (and NB justification) on expert panel website</a:t>
            </a:r>
            <a:endParaRPr lang="en-GB" sz="2400" noProof="0" dirty="0"/>
          </a:p>
        </p:txBody>
      </p:sp>
      <p:pic>
        <p:nvPicPr>
          <p:cNvPr id="3" name="Audio Recording 24 Oct 2020 at 17:33:11" descr="Audio Recording 24 Oct 2020 at 17:33:11">
            <a:hlinkClick r:id="" action="ppaction://media"/>
            <a:extLst>
              <a:ext uri="{FF2B5EF4-FFF2-40B4-BE49-F238E27FC236}">
                <a16:creationId xmlns:a16="http://schemas.microsoft.com/office/drawing/2014/main" id="{17A3B391-466F-5941-8196-E2571134C5D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5819728" y="-1042974"/>
            <a:ext cx="812800" cy="812800"/>
          </a:xfrm>
          <a:prstGeom prst="rect">
            <a:avLst/>
          </a:prstGeom>
        </p:spPr>
      </p:pic>
    </p:spTree>
    <p:custDataLst>
      <p:tags r:id="rId1"/>
    </p:custDataLst>
    <p:extLst>
      <p:ext uri="{BB962C8B-B14F-4D97-AF65-F5344CB8AC3E}">
        <p14:creationId xmlns:p14="http://schemas.microsoft.com/office/powerpoint/2010/main" val="1062795765"/>
      </p:ext>
    </p:extLst>
  </p:cSld>
  <p:clrMapOvr>
    <a:masterClrMapping/>
  </p:clrMapOvr>
  <mc:AlternateContent xmlns:mc="http://schemas.openxmlformats.org/markup-compatibility/2006" xmlns:p14="http://schemas.microsoft.com/office/powerpoint/2010/main">
    <mc:Choice Requires="p14">
      <p:transition spd="slow" p14:dur="2000" advTm="191959"/>
    </mc:Choice>
    <mc:Fallback xmlns="">
      <p:transition spd="slow" advTm="1919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9696"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5" fill="hold" display="0">
                  <p:stCondLst>
                    <p:cond delay="indefinite"/>
                  </p:stCondLst>
                  <p:endCondLst>
                    <p:cond evt="onStopAudio" delay="0">
                      <p:tgtEl>
                        <p:sldTgt/>
                      </p:tgtEl>
                    </p:cond>
                  </p:endCondLst>
                </p:cTn>
                <p:tgtEl>
                  <p:spTgt spid="3"/>
                </p:tgtEl>
              </p:cMediaNode>
            </p:audio>
          </p:childTnLst>
        </p:cTn>
      </p:par>
    </p:tnLst>
    <p:bldLst>
      <p:bldP spid="2" grpId="0" build="p"/>
      <p:bldP spid="5" grpId="0"/>
      <p:bldP spid="6" grpId="0"/>
      <p:bldP spid="7" grpId="0"/>
      <p:bldP spid="8" grpId="0"/>
      <p:bldP spid="9" grpId="0" animBg="1"/>
      <p:bldP spid="10" grpId="0" animBg="1"/>
    </p:bldLst>
  </p:timing>
  <p:extLst>
    <p:ext uri="{E180D4A7-C9FB-4DFB-919C-405C955672EB}">
      <p14:showEvtLst xmlns:p14="http://schemas.microsoft.com/office/powerpoint/2010/main">
        <p14:playEvt time="15" objId="3"/>
        <p14:stopEvt time="190079" objId="3"/>
      </p14:showEvt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8469" y="1521118"/>
            <a:ext cx="8038235" cy="5235985"/>
          </a:xfrm>
          <a:prstGeom prst="rect">
            <a:avLst/>
          </a:prstGeom>
          <a:noFill/>
        </p:spPr>
        <p:txBody>
          <a:bodyPr wrap="square" rtlCol="0">
            <a:spAutoFit/>
          </a:bodyPr>
          <a:lstStyle/>
          <a:p>
            <a:pPr marL="285750" indent="-285750">
              <a:lnSpc>
                <a:spcPts val="2800"/>
              </a:lnSpc>
              <a:spcBef>
                <a:spcPts val="300"/>
              </a:spcBef>
              <a:buClr>
                <a:schemeClr val="accent5"/>
              </a:buClr>
              <a:buFont typeface="Arial"/>
              <a:buChar char="•"/>
            </a:pPr>
            <a:r>
              <a:rPr lang="en-US" sz="2000" b="1" dirty="0">
                <a:solidFill>
                  <a:srgbClr val="0070C0"/>
                </a:solidFill>
              </a:rPr>
              <a:t>DOI: </a:t>
            </a:r>
            <a:r>
              <a:rPr lang="en-US" dirty="0"/>
              <a:t>Keep DOI forms updated and forward to operational Secretariat</a:t>
            </a:r>
          </a:p>
          <a:p>
            <a:pPr marL="285750" indent="-285750">
              <a:lnSpc>
                <a:spcPts val="2800"/>
              </a:lnSpc>
              <a:spcBef>
                <a:spcPts val="300"/>
              </a:spcBef>
              <a:buClr>
                <a:schemeClr val="accent5"/>
              </a:buClr>
              <a:buFont typeface="Arial"/>
              <a:buChar char="•"/>
            </a:pPr>
            <a:r>
              <a:rPr lang="en-GB" sz="2000" b="1" dirty="0">
                <a:solidFill>
                  <a:srgbClr val="0070C0"/>
                </a:solidFill>
              </a:rPr>
              <a:t>Availability: </a:t>
            </a:r>
            <a:r>
              <a:rPr lang="en-GB" noProof="0" dirty="0"/>
              <a:t>In case you are assigned to a </a:t>
            </a:r>
            <a:r>
              <a:rPr lang="en-GB" dirty="0"/>
              <a:t>rapporteur and co-rapporteur role </a:t>
            </a:r>
            <a:r>
              <a:rPr lang="en-GB" noProof="0" dirty="0"/>
              <a:t>but not available, please contact the panel Chair and the Secretariat as soon as possible (ideally within 3 working days)</a:t>
            </a:r>
          </a:p>
          <a:p>
            <a:pPr marL="285750" indent="-285750">
              <a:lnSpc>
                <a:spcPts val="2800"/>
              </a:lnSpc>
              <a:spcBef>
                <a:spcPts val="300"/>
              </a:spcBef>
              <a:buClr>
                <a:schemeClr val="accent5"/>
              </a:buClr>
              <a:buFont typeface="Arial"/>
              <a:buChar char="•"/>
            </a:pPr>
            <a:r>
              <a:rPr lang="en-GB" b="1" noProof="0" dirty="0">
                <a:solidFill>
                  <a:srgbClr val="0070C0"/>
                </a:solidFill>
              </a:rPr>
              <a:t>Longer absences: </a:t>
            </a:r>
            <a:r>
              <a:rPr lang="en-GB" noProof="0" dirty="0"/>
              <a:t>In case of longer absences please </a:t>
            </a:r>
            <a:r>
              <a:rPr lang="en-US" noProof="0" dirty="0"/>
              <a:t>s</a:t>
            </a:r>
            <a:r>
              <a:rPr lang="en-US" dirty="0"/>
              <a:t>et an ‘Out of office’ message in your contact e-mail</a:t>
            </a:r>
          </a:p>
          <a:p>
            <a:pPr marL="285750" indent="-285750">
              <a:lnSpc>
                <a:spcPts val="2800"/>
              </a:lnSpc>
              <a:spcBef>
                <a:spcPts val="300"/>
              </a:spcBef>
              <a:buClr>
                <a:schemeClr val="accent5"/>
              </a:buClr>
              <a:buFont typeface="Arial"/>
              <a:buChar char="•"/>
            </a:pPr>
            <a:r>
              <a:rPr lang="en-US" sz="2000" b="1" dirty="0">
                <a:solidFill>
                  <a:srgbClr val="0070C0"/>
                </a:solidFill>
              </a:rPr>
              <a:t>Panels should work autonomously </a:t>
            </a:r>
            <a:r>
              <a:rPr lang="en-US" dirty="0"/>
              <a:t>during drafting and interact by e-mail: The Rapporteur and Co-Rapporteurs should provide a first draft of the opinion in collaboration with the Chair. All panel members should then contribute to their best capacity. The Chair may also distribute the drafting of more detailed aspects according to expertise available in the panel. </a:t>
            </a:r>
          </a:p>
          <a:p>
            <a:pPr marL="285750" indent="-285750">
              <a:lnSpc>
                <a:spcPts val="2800"/>
              </a:lnSpc>
              <a:spcBef>
                <a:spcPts val="300"/>
              </a:spcBef>
              <a:buClr>
                <a:schemeClr val="accent5"/>
              </a:buClr>
              <a:buFont typeface="Arial"/>
              <a:buChar char="•"/>
            </a:pPr>
            <a:r>
              <a:rPr lang="en-US" sz="2000" b="1" dirty="0">
                <a:solidFill>
                  <a:srgbClr val="0070C0"/>
                </a:solidFill>
              </a:rPr>
              <a:t>Additional expertise needed: </a:t>
            </a:r>
            <a:r>
              <a:rPr lang="en-US" dirty="0"/>
              <a:t>Rapporteurs (screening) and Chairpersons (thematic panel) should contact the Secretariat if additional expertise is needed or in case there is no consensus </a:t>
            </a:r>
            <a:endParaRPr lang="en-GB" dirty="0"/>
          </a:p>
        </p:txBody>
      </p:sp>
      <p:sp>
        <p:nvSpPr>
          <p:cNvPr id="6" name="TextBox 5"/>
          <p:cNvSpPr txBox="1"/>
          <p:nvPr/>
        </p:nvSpPr>
        <p:spPr>
          <a:xfrm>
            <a:off x="8282975" y="2282147"/>
            <a:ext cx="3522980" cy="3600345"/>
          </a:xfrm>
          <a:prstGeom prst="rect">
            <a:avLst/>
          </a:prstGeom>
          <a:solidFill>
            <a:schemeClr val="accent3">
              <a:lumMod val="60000"/>
              <a:lumOff val="40000"/>
            </a:schemeClr>
          </a:solidFill>
        </p:spPr>
        <p:txBody>
          <a:bodyPr wrap="square" rtlCol="0">
            <a:spAutoFit/>
          </a:bodyPr>
          <a:lstStyle/>
          <a:p>
            <a:pPr marL="285750" indent="-285750">
              <a:lnSpc>
                <a:spcPts val="2800"/>
              </a:lnSpc>
              <a:spcBef>
                <a:spcPts val="2400"/>
              </a:spcBef>
              <a:spcAft>
                <a:spcPts val="1200"/>
              </a:spcAft>
              <a:buFont typeface="Arial" panose="020B0604020202020204" pitchFamily="34" charset="0"/>
              <a:buChar char="•"/>
            </a:pPr>
            <a:r>
              <a:rPr lang="en-US" sz="2000" b="1" dirty="0"/>
              <a:t>Focus on the information requirements outlined in the templates. These map the scope of your work</a:t>
            </a:r>
          </a:p>
          <a:p>
            <a:pPr marL="285750" indent="-285750">
              <a:lnSpc>
                <a:spcPts val="2800"/>
              </a:lnSpc>
              <a:spcBef>
                <a:spcPts val="1200"/>
              </a:spcBef>
              <a:spcAft>
                <a:spcPts val="1200"/>
              </a:spcAft>
              <a:buFont typeface="Arial" panose="020B0604020202020204" pitchFamily="34" charset="0"/>
              <a:buChar char="•"/>
            </a:pPr>
            <a:r>
              <a:rPr lang="en-US" sz="2000" b="1" dirty="0"/>
              <a:t>Expert advice delivered after deadline cannot be considered and experts will not be reimbursed</a:t>
            </a:r>
          </a:p>
        </p:txBody>
      </p:sp>
      <p:sp>
        <p:nvSpPr>
          <p:cNvPr id="7" name="Titel 2">
            <a:extLst>
              <a:ext uri="{FF2B5EF4-FFF2-40B4-BE49-F238E27FC236}">
                <a16:creationId xmlns:a16="http://schemas.microsoft.com/office/drawing/2014/main" id="{90BAEAC7-8FE1-6D47-8188-EDB03F8BE5B6}"/>
              </a:ext>
            </a:extLst>
          </p:cNvPr>
          <p:cNvSpPr txBox="1">
            <a:spLocks/>
          </p:cNvSpPr>
          <p:nvPr/>
        </p:nvSpPr>
        <p:spPr>
          <a:xfrm>
            <a:off x="976245" y="140835"/>
            <a:ext cx="10263893" cy="548640"/>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800" kern="1200">
                <a:solidFill>
                  <a:schemeClr val="tx2"/>
                </a:solidFill>
                <a:latin typeface="+mj-lt"/>
                <a:ea typeface="+mj-ea"/>
                <a:cs typeface="+mj-cs"/>
              </a:defRPr>
            </a:lvl1pPr>
          </a:lstStyle>
          <a:p>
            <a:r>
              <a:rPr lang="en-US" dirty="0"/>
              <a:t>CECP workflow</a:t>
            </a:r>
          </a:p>
        </p:txBody>
      </p:sp>
      <p:sp>
        <p:nvSpPr>
          <p:cNvPr id="9" name="Abgerundetes Rechteck 11">
            <a:extLst>
              <a:ext uri="{FF2B5EF4-FFF2-40B4-BE49-F238E27FC236}">
                <a16:creationId xmlns:a16="http://schemas.microsoft.com/office/drawing/2014/main" id="{1187B354-2EF8-6D4D-A8E3-BA8BFB2BFD58}"/>
              </a:ext>
            </a:extLst>
          </p:cNvPr>
          <p:cNvSpPr/>
          <p:nvPr/>
        </p:nvSpPr>
        <p:spPr>
          <a:xfrm>
            <a:off x="0" y="810384"/>
            <a:ext cx="12192000" cy="589825"/>
          </a:xfrm>
          <a:prstGeom prst="roundRect">
            <a:avLst>
              <a:gd name="adj"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r>
              <a:rPr lang="en-GB" sz="3200" b="1" dirty="0">
                <a:solidFill>
                  <a:schemeClr val="bg1"/>
                </a:solidFill>
              </a:rPr>
              <a:t> Important aspects for a smooth workflow</a:t>
            </a:r>
          </a:p>
        </p:txBody>
      </p:sp>
      <p:pic>
        <p:nvPicPr>
          <p:cNvPr id="4" name="Audio Recording 24 Oct 2020 at 18:00:48" descr="Audio Recording 24 Oct 2020 at 18:00:48">
            <a:hlinkClick r:id="" action="ppaction://media"/>
            <a:extLst>
              <a:ext uri="{FF2B5EF4-FFF2-40B4-BE49-F238E27FC236}">
                <a16:creationId xmlns:a16="http://schemas.microsoft.com/office/drawing/2014/main" id="{89105A90-9DA1-A445-95F7-9AFE768E67B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689600" y="-1147503"/>
            <a:ext cx="812800" cy="812800"/>
          </a:xfrm>
          <a:prstGeom prst="rect">
            <a:avLst/>
          </a:prstGeom>
        </p:spPr>
      </p:pic>
    </p:spTree>
    <p:custDataLst>
      <p:tags r:id="rId1"/>
    </p:custDataLst>
    <p:extLst>
      <p:ext uri="{BB962C8B-B14F-4D97-AF65-F5344CB8AC3E}">
        <p14:creationId xmlns:p14="http://schemas.microsoft.com/office/powerpoint/2010/main" val="463891016"/>
      </p:ext>
    </p:extLst>
  </p:cSld>
  <p:clrMapOvr>
    <a:masterClrMapping/>
  </p:clrMapOvr>
  <mc:AlternateContent xmlns:mc="http://schemas.openxmlformats.org/markup-compatibility/2006" xmlns:p14="http://schemas.microsoft.com/office/powerpoint/2010/main">
    <mc:Choice Requires="p14">
      <p:transition spd="slow" p14:dur="2000" advTm="125384"/>
    </mc:Choice>
    <mc:Fallback xmlns="">
      <p:transition spd="slow" advTm="1253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3072"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4"/>
                </p:tgtEl>
              </p:cMediaNode>
            </p:audio>
          </p:childTnLst>
        </p:cTn>
      </p:par>
    </p:tnLst>
    <p:bldLst>
      <p:bldP spid="6" grpId="0" animBg="1"/>
    </p:bldLst>
  </p:timing>
  <p:extLst>
    <p:ext uri="{E180D4A7-C9FB-4DFB-919C-405C955672EB}">
      <p14:showEvtLst xmlns:p14="http://schemas.microsoft.com/office/powerpoint/2010/main">
        <p14:playEvt time="16" objId="4"/>
        <p14:stopEvt time="123445" objId="4"/>
      </p14:showEvtLst>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674363"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674363"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674363"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674363"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265272" y="1258320"/>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2">
                    <a:lumMod val="10000"/>
                  </a:schemeClr>
                </a:solidFill>
              </a:rPr>
              <a:t>The </a:t>
            </a:r>
            <a:r>
              <a:rPr lang="en-US" sz="1800" dirty="0" err="1">
                <a:solidFill>
                  <a:schemeClr val="bg2">
                    <a:lumMod val="10000"/>
                  </a:schemeClr>
                </a:solidFill>
              </a:rPr>
              <a:t>CECP</a:t>
            </a:r>
            <a:r>
              <a:rPr lang="en-US" sz="1800" dirty="0">
                <a:solidFill>
                  <a:schemeClr val="bg2">
                    <a:lumMod val="10000"/>
                  </a:schemeClr>
                </a:solidFill>
              </a:rPr>
              <a:t>: workflow and operational aspects</a:t>
            </a:r>
          </a:p>
        </p:txBody>
      </p:sp>
      <p:sp>
        <p:nvSpPr>
          <p:cNvPr id="7" name="Text Placeholder 8"/>
          <p:cNvSpPr txBox="1">
            <a:spLocks/>
          </p:cNvSpPr>
          <p:nvPr/>
        </p:nvSpPr>
        <p:spPr>
          <a:xfrm>
            <a:off x="2025501" y="2106873"/>
            <a:ext cx="6768875"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10000"/>
                  </a:schemeClr>
                </a:solidFill>
              </a:rPr>
              <a:t>Rotation of roles within panels</a:t>
            </a:r>
          </a:p>
        </p:txBody>
      </p:sp>
      <p:sp>
        <p:nvSpPr>
          <p:cNvPr id="8" name="Text Placeholder 8"/>
          <p:cNvSpPr txBox="1">
            <a:spLocks/>
          </p:cNvSpPr>
          <p:nvPr/>
        </p:nvSpPr>
        <p:spPr>
          <a:xfrm>
            <a:off x="2025501" y="1263634"/>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2">
                    <a:lumMod val="10000"/>
                  </a:schemeClr>
                </a:solidFill>
              </a:rPr>
              <a:t>Experts consultations: key aspects</a:t>
            </a:r>
          </a:p>
        </p:txBody>
      </p:sp>
      <p:sp>
        <p:nvSpPr>
          <p:cNvPr id="28" name="Oval 27"/>
          <p:cNvSpPr/>
          <p:nvPr/>
        </p:nvSpPr>
        <p:spPr>
          <a:xfrm>
            <a:off x="1281911" y="459714"/>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29" name="Text Placeholder 8"/>
          <p:cNvSpPr txBox="1">
            <a:spLocks/>
          </p:cNvSpPr>
          <p:nvPr/>
        </p:nvSpPr>
        <p:spPr>
          <a:xfrm>
            <a:off x="2025501" y="507430"/>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2">
                    <a:lumMod val="10000"/>
                  </a:schemeClr>
                </a:solidFill>
              </a:rPr>
              <a:t>Actors and steps of </a:t>
            </a:r>
            <a:r>
              <a:rPr lang="en-GB" sz="1800" dirty="0" err="1">
                <a:solidFill>
                  <a:schemeClr val="bg2">
                    <a:lumMod val="10000"/>
                  </a:schemeClr>
                </a:solidFill>
              </a:rPr>
              <a:t>CECP</a:t>
            </a:r>
            <a:r>
              <a:rPr lang="en-GB" sz="1800" dirty="0">
                <a:solidFill>
                  <a:schemeClr val="bg2">
                    <a:lumMod val="10000"/>
                  </a:schemeClr>
                </a:solidFill>
              </a:rPr>
              <a:t> &amp; </a:t>
            </a:r>
            <a:r>
              <a:rPr lang="en-GB" sz="1800" dirty="0" err="1">
                <a:solidFill>
                  <a:schemeClr val="bg2">
                    <a:lumMod val="10000"/>
                  </a:schemeClr>
                </a:solidFill>
              </a:rPr>
              <a:t>PECP</a:t>
            </a:r>
            <a:endParaRPr lang="en-GB" sz="1800" dirty="0">
              <a:solidFill>
                <a:schemeClr val="bg2">
                  <a:lumMod val="10000"/>
                </a:schemeClr>
              </a:solidFill>
            </a:endParaRPr>
          </a:p>
        </p:txBody>
      </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1215494" y="2758556"/>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25" name="Oval 24"/>
          <p:cNvSpPr/>
          <p:nvPr/>
        </p:nvSpPr>
        <p:spPr>
          <a:xfrm>
            <a:off x="1232318" y="2008438"/>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grpSp>
        <p:nvGrpSpPr>
          <p:cNvPr id="50" name="Group 49"/>
          <p:cNvGrpSpPr/>
          <p:nvPr/>
        </p:nvGrpSpPr>
        <p:grpSpPr>
          <a:xfrm>
            <a:off x="-422788" y="4241989"/>
            <a:ext cx="9647469" cy="581168"/>
            <a:chOff x="-422788" y="3474572"/>
            <a:chExt cx="9647469" cy="581168"/>
          </a:xfrm>
        </p:grpSpPr>
        <p:sp>
          <p:nvSpPr>
            <p:cNvPr id="51" name="Rounded Rectangle 50"/>
            <p:cNvSpPr/>
            <p:nvPr/>
          </p:nvSpPr>
          <p:spPr>
            <a:xfrm>
              <a:off x="-422788" y="3507954"/>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52" name="Oval 51"/>
            <p:cNvSpPr/>
            <p:nvPr/>
          </p:nvSpPr>
          <p:spPr>
            <a:xfrm>
              <a:off x="1265272" y="3474572"/>
              <a:ext cx="584790" cy="581168"/>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53" name="Text Placeholder 7"/>
            <p:cNvSpPr txBox="1">
              <a:spLocks/>
            </p:cNvSpPr>
            <p:nvPr/>
          </p:nvSpPr>
          <p:spPr>
            <a:xfrm>
              <a:off x="2025501" y="3605435"/>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75000"/>
                    </a:schemeClr>
                  </a:solidFill>
                </a:rPr>
                <a:t>The use of CIRCABC</a:t>
              </a:r>
            </a:p>
          </p:txBody>
        </p:sp>
      </p:grpSp>
      <p:sp>
        <p:nvSpPr>
          <p:cNvPr id="55" name="Rounded Rectangle 54"/>
          <p:cNvSpPr/>
          <p:nvPr/>
        </p:nvSpPr>
        <p:spPr>
          <a:xfrm>
            <a:off x="-422788" y="3546866"/>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56" name="Oval 55"/>
          <p:cNvSpPr/>
          <p:nvPr/>
        </p:nvSpPr>
        <p:spPr>
          <a:xfrm>
            <a:off x="1265272" y="3513484"/>
            <a:ext cx="584790" cy="581168"/>
          </a:xfrm>
          <a:prstGeom prst="ellipse">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t>5</a:t>
            </a:r>
          </a:p>
        </p:txBody>
      </p:sp>
      <p:sp>
        <p:nvSpPr>
          <p:cNvPr id="57" name="Text Placeholder 7"/>
          <p:cNvSpPr txBox="1">
            <a:spLocks/>
          </p:cNvSpPr>
          <p:nvPr/>
        </p:nvSpPr>
        <p:spPr>
          <a:xfrm>
            <a:off x="2025499" y="3644347"/>
            <a:ext cx="8733291"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2">
                    <a:lumMod val="10000"/>
                  </a:schemeClr>
                </a:solidFill>
              </a:rPr>
              <a:t>Drafting opinions: aspects of confidentiality</a:t>
            </a:r>
          </a:p>
        </p:txBody>
      </p:sp>
      <p:pic>
        <p:nvPicPr>
          <p:cNvPr id="2" name="Audio Recording 24 Oct 2020 at 18:08:06" descr="Audio Recording 24 Oct 2020 at 18:08:06">
            <a:hlinkClick r:id="" action="ppaction://media"/>
            <a:extLst>
              <a:ext uri="{FF2B5EF4-FFF2-40B4-BE49-F238E27FC236}">
                <a16:creationId xmlns:a16="http://schemas.microsoft.com/office/drawing/2014/main" id="{CC3AC144-26FF-4642-A384-714ADF42D9E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1156154"/>
            <a:ext cx="812800" cy="812800"/>
          </a:xfrm>
          <a:prstGeom prst="rect">
            <a:avLst/>
          </a:prstGeom>
        </p:spPr>
      </p:pic>
    </p:spTree>
    <p:extLst>
      <p:ext uri="{BB962C8B-B14F-4D97-AF65-F5344CB8AC3E}">
        <p14:creationId xmlns:p14="http://schemas.microsoft.com/office/powerpoint/2010/main" val="3292150874"/>
      </p:ext>
    </p:extLst>
  </p:cSld>
  <p:clrMapOvr>
    <a:masterClrMapping/>
  </p:clrMapOvr>
  <mc:AlternateContent xmlns:mc="http://schemas.openxmlformats.org/markup-compatibility/2006" xmlns:p14="http://schemas.microsoft.com/office/powerpoint/2010/main">
    <mc:Choice Requires="p14">
      <p:transition spd="slow" p14:dur="2000" advTm="14418"/>
    </mc:Choice>
    <mc:Fallback xmlns="">
      <p:transition spd="slow" advTm="14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7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6" objId="2"/>
        <p14:stopEvt time="13127" objId="2"/>
      </p14:showEvtLst>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bgerundetes Rechteck 5">
            <a:extLst>
              <a:ext uri="{FF2B5EF4-FFF2-40B4-BE49-F238E27FC236}">
                <a16:creationId xmlns:a16="http://schemas.microsoft.com/office/drawing/2014/main" id="{0F989B63-8534-004B-A95D-B736971F491E}"/>
              </a:ext>
            </a:extLst>
          </p:cNvPr>
          <p:cNvSpPr/>
          <p:nvPr/>
        </p:nvSpPr>
        <p:spPr>
          <a:xfrm>
            <a:off x="4176253" y="4129548"/>
            <a:ext cx="3709219" cy="2204884"/>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…Therefore, the opinions and views should not </a:t>
            </a:r>
            <a:r>
              <a:rPr lang="en-GB" sz="2400" u="sng" dirty="0"/>
              <a:t>detail</a:t>
            </a:r>
            <a:r>
              <a:rPr lang="en-GB" sz="2400" dirty="0"/>
              <a:t> commercially sensitive information</a:t>
            </a:r>
          </a:p>
        </p:txBody>
      </p:sp>
      <p:cxnSp>
        <p:nvCxnSpPr>
          <p:cNvPr id="8" name="Gerade Verbindung mit Pfeil 7">
            <a:extLst>
              <a:ext uri="{FF2B5EF4-FFF2-40B4-BE49-F238E27FC236}">
                <a16:creationId xmlns:a16="http://schemas.microsoft.com/office/drawing/2014/main" id="{A998C045-7EB8-904D-9EC1-9878B2425F09}"/>
              </a:ext>
            </a:extLst>
          </p:cNvPr>
          <p:cNvCxnSpPr>
            <a:stCxn id="4" idx="3"/>
            <a:endCxn id="5" idx="1"/>
          </p:cNvCxnSpPr>
          <p:nvPr/>
        </p:nvCxnSpPr>
        <p:spPr>
          <a:xfrm>
            <a:off x="4977580" y="2481416"/>
            <a:ext cx="1848466" cy="0"/>
          </a:xfrm>
          <a:prstGeom prst="straightConnector1">
            <a:avLst/>
          </a:prstGeom>
          <a:ln w="762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Nach links gekrümmter Pfeil 8">
            <a:extLst>
              <a:ext uri="{FF2B5EF4-FFF2-40B4-BE49-F238E27FC236}">
                <a16:creationId xmlns:a16="http://schemas.microsoft.com/office/drawing/2014/main" id="{064EC0E2-01C5-1F45-A02D-49255DDAFE91}"/>
              </a:ext>
            </a:extLst>
          </p:cNvPr>
          <p:cNvSpPr/>
          <p:nvPr/>
        </p:nvSpPr>
        <p:spPr>
          <a:xfrm rot="1199220">
            <a:off x="8045245" y="3473670"/>
            <a:ext cx="1039762" cy="162969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Abgerundetes Rechteck 4">
            <a:extLst>
              <a:ext uri="{FF2B5EF4-FFF2-40B4-BE49-F238E27FC236}">
                <a16:creationId xmlns:a16="http://schemas.microsoft.com/office/drawing/2014/main" id="{7B61000F-598B-054D-A56D-2EEB1B02E8D4}"/>
              </a:ext>
            </a:extLst>
          </p:cNvPr>
          <p:cNvSpPr/>
          <p:nvPr/>
        </p:nvSpPr>
        <p:spPr>
          <a:xfrm>
            <a:off x="6826046" y="1378974"/>
            <a:ext cx="3709219" cy="2204884"/>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…however, the Commission needs to publish the CECP opinions and PECP views, considering aspects of confidentiality </a:t>
            </a:r>
          </a:p>
        </p:txBody>
      </p:sp>
      <p:sp>
        <p:nvSpPr>
          <p:cNvPr id="10" name="Nach links gekrümmter Pfeil 9">
            <a:extLst>
              <a:ext uri="{FF2B5EF4-FFF2-40B4-BE49-F238E27FC236}">
                <a16:creationId xmlns:a16="http://schemas.microsoft.com/office/drawing/2014/main" id="{F22732D8-96F0-1D45-8EE6-AC979596E575}"/>
              </a:ext>
            </a:extLst>
          </p:cNvPr>
          <p:cNvSpPr/>
          <p:nvPr/>
        </p:nvSpPr>
        <p:spPr>
          <a:xfrm rot="20400780" flipH="1">
            <a:off x="2976717" y="3473671"/>
            <a:ext cx="1039762" cy="162969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Abgerundetes Rechteck 3">
            <a:extLst>
              <a:ext uri="{FF2B5EF4-FFF2-40B4-BE49-F238E27FC236}">
                <a16:creationId xmlns:a16="http://schemas.microsoft.com/office/drawing/2014/main" id="{954491A8-E2DD-EC4E-B983-9D55DEE652EC}"/>
              </a:ext>
            </a:extLst>
          </p:cNvPr>
          <p:cNvSpPr/>
          <p:nvPr/>
        </p:nvSpPr>
        <p:spPr>
          <a:xfrm>
            <a:off x="1268361" y="1378974"/>
            <a:ext cx="3709219" cy="2204884"/>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CECP / PECP dossiers may contain commercially confidential information and trade secrets</a:t>
            </a:r>
          </a:p>
        </p:txBody>
      </p:sp>
      <p:sp>
        <p:nvSpPr>
          <p:cNvPr id="11" name="Titolo 2">
            <a:extLst>
              <a:ext uri="{FF2B5EF4-FFF2-40B4-BE49-F238E27FC236}">
                <a16:creationId xmlns:a16="http://schemas.microsoft.com/office/drawing/2014/main" id="{AFC136D7-0C82-A041-938B-304F118B78F1}"/>
              </a:ext>
            </a:extLst>
          </p:cNvPr>
          <p:cNvSpPr>
            <a:spLocks noGrp="1"/>
          </p:cNvSpPr>
          <p:nvPr>
            <p:ph type="title"/>
          </p:nvPr>
        </p:nvSpPr>
        <p:spPr>
          <a:xfrm>
            <a:off x="1017020" y="274131"/>
            <a:ext cx="10714177" cy="816165"/>
          </a:xfrm>
        </p:spPr>
        <p:txBody>
          <a:bodyPr anchor="ctr"/>
          <a:lstStyle/>
          <a:p>
            <a:r>
              <a:rPr lang="en-US" sz="3300" dirty="0"/>
              <a:t>Handling commercially confidential information</a:t>
            </a:r>
            <a:endParaRPr lang="en-GB" sz="3300" dirty="0"/>
          </a:p>
        </p:txBody>
      </p:sp>
      <p:pic>
        <p:nvPicPr>
          <p:cNvPr id="2" name="Audio Recording 24 Oct 2020 at 18:09:30" descr="Audio Recording 24 Oct 2020 at 18:09:30">
            <a:hlinkClick r:id="" action="ppaction://media"/>
            <a:extLst>
              <a:ext uri="{FF2B5EF4-FFF2-40B4-BE49-F238E27FC236}">
                <a16:creationId xmlns:a16="http://schemas.microsoft.com/office/drawing/2014/main" id="{646B557A-8F92-EA40-A47E-3F792E2C1E8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01813" y="-1362734"/>
            <a:ext cx="812800" cy="812800"/>
          </a:xfrm>
          <a:prstGeom prst="rect">
            <a:avLst/>
          </a:prstGeom>
        </p:spPr>
      </p:pic>
    </p:spTree>
    <p:extLst>
      <p:ext uri="{BB962C8B-B14F-4D97-AF65-F5344CB8AC3E}">
        <p14:creationId xmlns:p14="http://schemas.microsoft.com/office/powerpoint/2010/main" val="86080550"/>
      </p:ext>
    </p:extLst>
  </p:cSld>
  <p:clrMapOvr>
    <a:masterClrMapping/>
  </p:clrMapOvr>
  <mc:AlternateContent xmlns:mc="http://schemas.openxmlformats.org/markup-compatibility/2006" xmlns:p14="http://schemas.microsoft.com/office/powerpoint/2010/main">
    <mc:Choice Requires="p14">
      <p:transition spd="slow" p14:dur="2000" advTm="59576"/>
    </mc:Choice>
    <mc:Fallback xmlns="">
      <p:transition spd="slow" advTm="595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79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9" objId="2"/>
        <p14:stopEvt time="58374" objId="2"/>
      </p14:showEvtLst>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15CEB60F-5286-B24E-A729-4B743106923F}"/>
              </a:ext>
            </a:extLst>
          </p:cNvPr>
          <p:cNvSpPr/>
          <p:nvPr/>
        </p:nvSpPr>
        <p:spPr>
          <a:xfrm>
            <a:off x="9695663" y="6045620"/>
            <a:ext cx="2496337" cy="812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eck 1">
            <a:extLst>
              <a:ext uri="{FF2B5EF4-FFF2-40B4-BE49-F238E27FC236}">
                <a16:creationId xmlns:a16="http://schemas.microsoft.com/office/drawing/2014/main" id="{4FCC4EE9-1446-F049-8072-D0F4CF94D691}"/>
              </a:ext>
            </a:extLst>
          </p:cNvPr>
          <p:cNvSpPr/>
          <p:nvPr/>
        </p:nvSpPr>
        <p:spPr>
          <a:xfrm>
            <a:off x="914400" y="1269367"/>
            <a:ext cx="10352521" cy="5309146"/>
          </a:xfrm>
          <a:prstGeom prst="rect">
            <a:avLst/>
          </a:prstGeom>
        </p:spPr>
        <p:txBody>
          <a:bodyPr wrap="square">
            <a:spAutoFit/>
          </a:bodyPr>
          <a:lstStyle/>
          <a:p>
            <a:pPr algn="just">
              <a:spcAft>
                <a:spcPts val="1800"/>
              </a:spcAft>
            </a:pPr>
            <a:r>
              <a:rPr lang="en-US" b="1" dirty="0">
                <a:solidFill>
                  <a:srgbClr val="C00000"/>
                </a:solidFill>
              </a:rPr>
              <a:t>When preparing their drafts and exchanging these by e-mail experts must observe the following </a:t>
            </a:r>
            <a:r>
              <a:rPr lang="en-US" sz="2400" b="1" dirty="0">
                <a:solidFill>
                  <a:srgbClr val="C00000"/>
                </a:solidFill>
              </a:rPr>
              <a:t>3 principles of data security and confidentiality</a:t>
            </a:r>
            <a:r>
              <a:rPr lang="en-US" b="1" dirty="0">
                <a:solidFill>
                  <a:srgbClr val="C00000"/>
                </a:solidFill>
              </a:rPr>
              <a:t>:</a:t>
            </a:r>
          </a:p>
          <a:p>
            <a:pPr marL="342900" indent="-342900">
              <a:spcAft>
                <a:spcPts val="1800"/>
              </a:spcAft>
              <a:buClr>
                <a:srgbClr val="C00000"/>
              </a:buClr>
              <a:buFont typeface="+mj-lt"/>
              <a:buAutoNum type="arabicPeriod"/>
            </a:pPr>
            <a:r>
              <a:rPr lang="en-US" b="1" dirty="0">
                <a:solidFill>
                  <a:srgbClr val="0070C0"/>
                </a:solidFill>
              </a:rPr>
              <a:t>No identification of actors: </a:t>
            </a:r>
            <a:r>
              <a:rPr lang="en-US" dirty="0"/>
              <a:t>The text must </a:t>
            </a:r>
            <a:r>
              <a:rPr lang="en-US" b="1" dirty="0"/>
              <a:t>NOT state the commercial name of the device, the NB, the MF. </a:t>
            </a:r>
            <a:r>
              <a:rPr lang="en-US" dirty="0"/>
              <a:t>The</a:t>
            </a:r>
            <a:r>
              <a:rPr lang="en-US" b="1" dirty="0"/>
              <a:t> only identifier allowed is the CECP dossier number </a:t>
            </a:r>
            <a:r>
              <a:rPr lang="en-US" dirty="0"/>
              <a:t>provided in the template by the Secretariat.</a:t>
            </a:r>
          </a:p>
          <a:p>
            <a:pPr marL="342900" indent="-342900">
              <a:spcAft>
                <a:spcPts val="1800"/>
              </a:spcAft>
              <a:buClr>
                <a:srgbClr val="C00000"/>
              </a:buClr>
              <a:buFont typeface="+mj-lt"/>
              <a:buAutoNum type="arabicPeriod"/>
            </a:pPr>
            <a:r>
              <a:rPr lang="en-US" b="1" dirty="0">
                <a:solidFill>
                  <a:srgbClr val="0070C0"/>
                </a:solidFill>
              </a:rPr>
              <a:t>No detailing of device: </a:t>
            </a:r>
            <a:r>
              <a:rPr lang="en-US" dirty="0"/>
              <a:t>The </a:t>
            </a:r>
            <a:r>
              <a:rPr lang="en-US" b="1" dirty="0"/>
              <a:t>device must NEVER be described in detail </a:t>
            </a:r>
            <a:r>
              <a:rPr lang="en-US" dirty="0"/>
              <a:t>in the text. </a:t>
            </a:r>
            <a:br>
              <a:rPr lang="en-US" dirty="0"/>
            </a:br>
            <a:r>
              <a:rPr lang="en-US" dirty="0"/>
              <a:t>Use only neutral wording such as “</a:t>
            </a:r>
            <a:r>
              <a:rPr lang="en-US" i="1" dirty="0"/>
              <a:t>the device</a:t>
            </a:r>
            <a:r>
              <a:rPr lang="en-US" dirty="0"/>
              <a:t>” or “</a:t>
            </a:r>
            <a:r>
              <a:rPr lang="en-US" i="1" dirty="0"/>
              <a:t>the device under assessment</a:t>
            </a:r>
            <a:r>
              <a:rPr lang="en-US" dirty="0"/>
              <a:t>”.</a:t>
            </a:r>
          </a:p>
          <a:p>
            <a:pPr marL="342900" indent="-342900">
              <a:buClr>
                <a:srgbClr val="C00000"/>
              </a:buClr>
              <a:buFont typeface="+mj-lt"/>
              <a:buAutoNum type="arabicPeriod"/>
            </a:pPr>
            <a:r>
              <a:rPr lang="en-US" b="1" dirty="0">
                <a:solidFill>
                  <a:srgbClr val="0070C0"/>
                </a:solidFill>
              </a:rPr>
              <a:t>No details about innovations, commercially confidential information, trade secrets: </a:t>
            </a:r>
            <a:r>
              <a:rPr lang="en-US" dirty="0"/>
              <a:t/>
            </a:r>
            <a:br>
              <a:rPr lang="en-US" dirty="0"/>
            </a:br>
            <a:r>
              <a:rPr lang="en-US" dirty="0"/>
              <a:t>The opinion </a:t>
            </a:r>
            <a:r>
              <a:rPr lang="en-US" b="1" dirty="0"/>
              <a:t>must NOT describe in detail trade secrets or innovations</a:t>
            </a:r>
            <a:r>
              <a:rPr lang="en-US" dirty="0"/>
              <a:t>. </a:t>
            </a:r>
          </a:p>
          <a:p>
            <a:pPr marL="360000" lvl="1">
              <a:buClr>
                <a:srgbClr val="C00000"/>
              </a:buClr>
            </a:pPr>
            <a:r>
              <a:rPr lang="en-US" dirty="0"/>
              <a:t>Where needed, the innovative aspects should be described in general terms. For example, instead of specifying a new material used, it would be sufficient to state that a “</a:t>
            </a:r>
            <a:r>
              <a:rPr lang="en-US" i="1" dirty="0"/>
              <a:t>the new material to cover the surfaces of the devices is claimed to improve adhesion …</a:t>
            </a:r>
            <a:r>
              <a:rPr lang="en-US" dirty="0"/>
              <a:t>”</a:t>
            </a:r>
            <a:br>
              <a:rPr lang="en-US" dirty="0"/>
            </a:br>
            <a:r>
              <a:rPr lang="en-US" dirty="0"/>
              <a:t/>
            </a:r>
            <a:br>
              <a:rPr lang="en-US" dirty="0"/>
            </a:br>
            <a:r>
              <a:rPr lang="en-US" dirty="0"/>
              <a:t>Some degree of information will be visible in the opinions but it </a:t>
            </a:r>
            <a:r>
              <a:rPr lang="en-US" b="1" dirty="0"/>
              <a:t>must NOT be detailed enough to allow conclusions on the precise nature of the innovation</a:t>
            </a:r>
            <a:r>
              <a:rPr lang="en-US" dirty="0"/>
              <a:t>. Use descriptions such as “</a:t>
            </a:r>
            <a:r>
              <a:rPr lang="en-US" i="1" dirty="0"/>
              <a:t>the device design is new in regard to the material used for the rigid ring of the aortic valve...</a:t>
            </a:r>
            <a:r>
              <a:rPr lang="en-US" dirty="0"/>
              <a:t>”</a:t>
            </a:r>
          </a:p>
        </p:txBody>
      </p:sp>
      <p:sp>
        <p:nvSpPr>
          <p:cNvPr id="7" name="Titolo 2">
            <a:extLst>
              <a:ext uri="{FF2B5EF4-FFF2-40B4-BE49-F238E27FC236}">
                <a16:creationId xmlns:a16="http://schemas.microsoft.com/office/drawing/2014/main" id="{CD3C8142-D7D6-4F43-9CBE-632B7437BADF}"/>
              </a:ext>
            </a:extLst>
          </p:cNvPr>
          <p:cNvSpPr>
            <a:spLocks noGrp="1"/>
          </p:cNvSpPr>
          <p:nvPr>
            <p:ph type="title"/>
          </p:nvPr>
        </p:nvSpPr>
        <p:spPr>
          <a:xfrm>
            <a:off x="834696" y="211597"/>
            <a:ext cx="10714177" cy="920353"/>
          </a:xfrm>
        </p:spPr>
        <p:txBody>
          <a:bodyPr anchor="ctr"/>
          <a:lstStyle/>
          <a:p>
            <a:r>
              <a:rPr lang="en-GB" sz="3600" dirty="0"/>
              <a:t>Preparation of opinions/views that respect the confidentiality requirements in regard to publication</a:t>
            </a:r>
          </a:p>
        </p:txBody>
      </p:sp>
      <p:pic>
        <p:nvPicPr>
          <p:cNvPr id="3" name="Audio Recording 24 Oct 2020 at 18:12:11" descr="Audio Recording 24 Oct 2020 at 18:12:11">
            <a:hlinkClick r:id="" action="ppaction://media"/>
            <a:extLst>
              <a:ext uri="{FF2B5EF4-FFF2-40B4-BE49-F238E27FC236}">
                <a16:creationId xmlns:a16="http://schemas.microsoft.com/office/drawing/2014/main" id="{64796A1F-125F-E04F-8309-0D277523C2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785384" y="-1076311"/>
            <a:ext cx="812800" cy="812800"/>
          </a:xfrm>
          <a:prstGeom prst="rect">
            <a:avLst/>
          </a:prstGeom>
        </p:spPr>
      </p:pic>
    </p:spTree>
    <p:extLst>
      <p:ext uri="{BB962C8B-B14F-4D97-AF65-F5344CB8AC3E}">
        <p14:creationId xmlns:p14="http://schemas.microsoft.com/office/powerpoint/2010/main" val="833436674"/>
      </p:ext>
    </p:extLst>
  </p:cSld>
  <p:clrMapOvr>
    <a:masterClrMapping/>
  </p:clrMapOvr>
  <mc:AlternateContent xmlns:mc="http://schemas.openxmlformats.org/markup-compatibility/2006" xmlns:p14="http://schemas.microsoft.com/office/powerpoint/2010/main">
    <mc:Choice Requires="p14">
      <p:transition spd="slow" p14:dur="2000" advTm="94228"/>
    </mc:Choice>
    <mc:Fallback xmlns="">
      <p:transition spd="slow" advTm="942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3312"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3"/>
                </p:tgtEl>
              </p:cMediaNode>
            </p:audio>
          </p:childTnLst>
        </p:cTn>
      </p:par>
    </p:tnLst>
    <p:bldLst>
      <p:bldP spid="5" grpId="0"/>
    </p:bldLst>
  </p:timing>
  <p:extLst>
    <p:ext uri="{E180D4A7-C9FB-4DFB-919C-405C955672EB}">
      <p14:showEvtLst xmlns:p14="http://schemas.microsoft.com/office/powerpoint/2010/main">
        <p14:playEvt time="12" objId="3"/>
        <p14:stopEvt time="93687"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647468"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8" y="1268377"/>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254640" y="466334"/>
            <a:ext cx="584790" cy="581168"/>
          </a:xfrm>
          <a:prstGeom prst="ellipse">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13" name="Oval 12"/>
          <p:cNvSpPr/>
          <p:nvPr/>
        </p:nvSpPr>
        <p:spPr>
          <a:xfrm>
            <a:off x="1254640" y="1226555"/>
            <a:ext cx="584790" cy="581168"/>
          </a:xfrm>
          <a:prstGeom prst="ellipse">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14" name="Oval 13"/>
          <p:cNvSpPr/>
          <p:nvPr/>
        </p:nvSpPr>
        <p:spPr>
          <a:xfrm>
            <a:off x="1265272" y="1986776"/>
            <a:ext cx="584790" cy="581168"/>
          </a:xfrm>
          <a:prstGeom prst="ellipse">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5" name="Text Placeholder 5"/>
          <p:cNvSpPr txBox="1">
            <a:spLocks/>
          </p:cNvSpPr>
          <p:nvPr/>
        </p:nvSpPr>
        <p:spPr>
          <a:xfrm>
            <a:off x="2025501" y="546893"/>
            <a:ext cx="7199180" cy="43842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2">
                    <a:lumMod val="10000"/>
                  </a:schemeClr>
                </a:solidFill>
              </a:rPr>
              <a:t>Actors and steps of the </a:t>
            </a:r>
            <a:r>
              <a:rPr lang="en-GB" dirty="0" err="1">
                <a:solidFill>
                  <a:schemeClr val="bg2">
                    <a:lumMod val="10000"/>
                  </a:schemeClr>
                </a:solidFill>
              </a:rPr>
              <a:t>CECP</a:t>
            </a:r>
            <a:r>
              <a:rPr lang="en-GB" dirty="0">
                <a:solidFill>
                  <a:schemeClr val="bg2">
                    <a:lumMod val="10000"/>
                  </a:schemeClr>
                </a:solidFill>
              </a:rPr>
              <a:t> &amp; </a:t>
            </a:r>
            <a:r>
              <a:rPr lang="en-GB" dirty="0" err="1">
                <a:solidFill>
                  <a:schemeClr val="bg2">
                    <a:lumMod val="10000"/>
                  </a:schemeClr>
                </a:solidFill>
              </a:rPr>
              <a:t>PECP</a:t>
            </a:r>
            <a:endParaRPr lang="en-GB" dirty="0">
              <a:solidFill>
                <a:schemeClr val="bg2">
                  <a:lumMod val="10000"/>
                </a:schemeClr>
              </a:solidFill>
            </a:endParaRP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2">
                    <a:lumMod val="10000"/>
                  </a:schemeClr>
                </a:solidFill>
              </a:rPr>
              <a:t>The </a:t>
            </a:r>
            <a:r>
              <a:rPr lang="en-US" dirty="0" err="1">
                <a:solidFill>
                  <a:schemeClr val="bg2">
                    <a:lumMod val="10000"/>
                  </a:schemeClr>
                </a:solidFill>
              </a:rPr>
              <a:t>CECP</a:t>
            </a:r>
            <a:r>
              <a:rPr lang="en-US" dirty="0">
                <a:solidFill>
                  <a:schemeClr val="bg2">
                    <a:lumMod val="10000"/>
                  </a:schemeClr>
                </a:solidFill>
              </a:rPr>
              <a:t>: workflow and operational aspects</a:t>
            </a:r>
          </a:p>
        </p:txBody>
      </p:sp>
      <p:sp>
        <p:nvSpPr>
          <p:cNvPr id="7" name="Text Placeholder 8"/>
          <p:cNvSpPr txBox="1">
            <a:spLocks/>
          </p:cNvSpPr>
          <p:nvPr/>
        </p:nvSpPr>
        <p:spPr>
          <a:xfrm>
            <a:off x="2025501" y="1323423"/>
            <a:ext cx="6932232"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2">
                    <a:lumMod val="10000"/>
                  </a:schemeClr>
                </a:solidFill>
              </a:rPr>
              <a:t>Expert consultations on MDs / </a:t>
            </a:r>
            <a:r>
              <a:rPr lang="en-GB" dirty="0" err="1">
                <a:solidFill>
                  <a:schemeClr val="bg2">
                    <a:lumMod val="10000"/>
                  </a:schemeClr>
                </a:solidFill>
              </a:rPr>
              <a:t>IVDs</a:t>
            </a:r>
            <a:r>
              <a:rPr lang="en-GB" dirty="0">
                <a:solidFill>
                  <a:schemeClr val="bg2">
                    <a:lumMod val="10000"/>
                  </a:schemeClr>
                </a:solidFill>
              </a:rPr>
              <a:t>: key aspects</a:t>
            </a:r>
          </a:p>
        </p:txBody>
      </p:sp>
      <p:sp>
        <p:nvSpPr>
          <p:cNvPr id="8" name="Text Placeholder 8"/>
          <p:cNvSpPr txBox="1">
            <a:spLocks/>
          </p:cNvSpPr>
          <p:nvPr/>
        </p:nvSpPr>
        <p:spPr>
          <a:xfrm>
            <a:off x="2025500" y="2055595"/>
            <a:ext cx="7199182"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bg2">
                    <a:lumMod val="10000"/>
                  </a:schemeClr>
                </a:solidFill>
              </a:rPr>
              <a:t>Rotation roles within expert panels</a:t>
            </a:r>
          </a:p>
        </p:txBody>
      </p:sp>
      <p:sp>
        <p:nvSpPr>
          <p:cNvPr id="17" name="Oval 16"/>
          <p:cNvSpPr/>
          <p:nvPr/>
        </p:nvSpPr>
        <p:spPr>
          <a:xfrm>
            <a:off x="1254640" y="2754716"/>
            <a:ext cx="584790" cy="581168"/>
          </a:xfrm>
          <a:prstGeom prst="ellipse">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grpSp>
        <p:nvGrpSpPr>
          <p:cNvPr id="2" name="Group 1"/>
          <p:cNvGrpSpPr/>
          <p:nvPr/>
        </p:nvGrpSpPr>
        <p:grpSpPr>
          <a:xfrm>
            <a:off x="-422788" y="3513484"/>
            <a:ext cx="9761341" cy="581168"/>
            <a:chOff x="-422788" y="3474572"/>
            <a:chExt cx="9761341" cy="581168"/>
          </a:xfrm>
        </p:grpSpPr>
        <p:sp>
          <p:nvSpPr>
            <p:cNvPr id="16" name="Rounded Rectangle 15"/>
            <p:cNvSpPr/>
            <p:nvPr/>
          </p:nvSpPr>
          <p:spPr>
            <a:xfrm>
              <a:off x="-422788" y="3507954"/>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15" name="Oval 14"/>
            <p:cNvSpPr/>
            <p:nvPr/>
          </p:nvSpPr>
          <p:spPr>
            <a:xfrm>
              <a:off x="1265272" y="3474572"/>
              <a:ext cx="584790" cy="581168"/>
            </a:xfrm>
            <a:prstGeom prst="ellipse">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18" name="Text Placeholder 7"/>
            <p:cNvSpPr txBox="1">
              <a:spLocks/>
            </p:cNvSpPr>
            <p:nvPr/>
          </p:nvSpPr>
          <p:spPr>
            <a:xfrm>
              <a:off x="2025501" y="3605435"/>
              <a:ext cx="7313052"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2">
                      <a:lumMod val="10000"/>
                    </a:schemeClr>
                  </a:solidFill>
                </a:rPr>
                <a:t>Drafting opinions: aspects of confidentiality</a:t>
              </a:r>
            </a:p>
          </p:txBody>
        </p:sp>
      </p:grpSp>
      <p:grpSp>
        <p:nvGrpSpPr>
          <p:cNvPr id="21" name="Group 20"/>
          <p:cNvGrpSpPr/>
          <p:nvPr/>
        </p:nvGrpSpPr>
        <p:grpSpPr>
          <a:xfrm>
            <a:off x="-422788" y="4241989"/>
            <a:ext cx="9647469" cy="581168"/>
            <a:chOff x="-422788" y="3474572"/>
            <a:chExt cx="9647469" cy="581168"/>
          </a:xfrm>
        </p:grpSpPr>
        <p:sp>
          <p:nvSpPr>
            <p:cNvPr id="25" name="Rounded Rectangle 24"/>
            <p:cNvSpPr/>
            <p:nvPr/>
          </p:nvSpPr>
          <p:spPr>
            <a:xfrm>
              <a:off x="-422788" y="3507954"/>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26" name="Oval 25"/>
            <p:cNvSpPr/>
            <p:nvPr/>
          </p:nvSpPr>
          <p:spPr>
            <a:xfrm>
              <a:off x="1265272" y="3474572"/>
              <a:ext cx="584790" cy="581168"/>
            </a:xfrm>
            <a:prstGeom prst="ellipse">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27" name="Text Placeholder 7"/>
            <p:cNvSpPr txBox="1">
              <a:spLocks/>
            </p:cNvSpPr>
            <p:nvPr/>
          </p:nvSpPr>
          <p:spPr>
            <a:xfrm>
              <a:off x="2025501" y="3605435"/>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2">
                      <a:lumMod val="10000"/>
                    </a:schemeClr>
                  </a:solidFill>
                </a:rPr>
                <a:t>The use of CIRCABC</a:t>
              </a:r>
            </a:p>
          </p:txBody>
        </p:sp>
      </p:grpSp>
      <p:pic>
        <p:nvPicPr>
          <p:cNvPr id="10" name="Audio Recording 24 Oct 2020 at 12:40:02" descr="Audio Recording 24 Oct 2020 at 12:40:02">
            <a:hlinkClick r:id="" action="ppaction://media"/>
            <a:extLst>
              <a:ext uri="{FF2B5EF4-FFF2-40B4-BE49-F238E27FC236}">
                <a16:creationId xmlns:a16="http://schemas.microsoft.com/office/drawing/2014/main" id="{2AE6D04A-2C8F-2F44-A3A5-3ABB5B9F0F1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469643" y="-1173279"/>
            <a:ext cx="812800" cy="812800"/>
          </a:xfrm>
          <a:prstGeom prst="rect">
            <a:avLst/>
          </a:prstGeom>
        </p:spPr>
      </p:pic>
    </p:spTree>
    <p:extLst>
      <p:ext uri="{BB962C8B-B14F-4D97-AF65-F5344CB8AC3E}">
        <p14:creationId xmlns:p14="http://schemas.microsoft.com/office/powerpoint/2010/main" val="1056150222"/>
      </p:ext>
    </p:extLst>
  </p:cSld>
  <p:clrMapOvr>
    <a:masterClrMapping/>
  </p:clrMapOvr>
  <mc:AlternateContent xmlns:mc="http://schemas.openxmlformats.org/markup-compatibility/2006" xmlns:p14="http://schemas.microsoft.com/office/powerpoint/2010/main">
    <mc:Choice Requires="p14">
      <p:transition spd="slow" p14:dur="2000" advTm="92207"/>
    </mc:Choice>
    <mc:Fallback xmlns="">
      <p:transition spd="slow" advTm="922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1200"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extLst>
    <p:ext uri="{E180D4A7-C9FB-4DFB-919C-405C955672EB}">
      <p14:showEvtLst xmlns:p14="http://schemas.microsoft.com/office/powerpoint/2010/main">
        <p14:playEvt time="15" objId="10"/>
        <p14:stopEvt time="91586" objId="10"/>
      </p14:showEvt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674363"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674363"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674363"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674363"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265272" y="1258320"/>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2">
                    <a:lumMod val="10000"/>
                  </a:schemeClr>
                </a:solidFill>
              </a:rPr>
              <a:t>The </a:t>
            </a:r>
            <a:r>
              <a:rPr lang="en-US" sz="1800" dirty="0" err="1">
                <a:solidFill>
                  <a:schemeClr val="bg2">
                    <a:lumMod val="10000"/>
                  </a:schemeClr>
                </a:solidFill>
              </a:rPr>
              <a:t>CECP</a:t>
            </a:r>
            <a:r>
              <a:rPr lang="en-US" sz="1800" dirty="0">
                <a:solidFill>
                  <a:schemeClr val="bg2">
                    <a:lumMod val="10000"/>
                  </a:schemeClr>
                </a:solidFill>
              </a:rPr>
              <a:t>: workflow and operational aspects</a:t>
            </a:r>
          </a:p>
        </p:txBody>
      </p:sp>
      <p:sp>
        <p:nvSpPr>
          <p:cNvPr id="7" name="Text Placeholder 8"/>
          <p:cNvSpPr txBox="1">
            <a:spLocks/>
          </p:cNvSpPr>
          <p:nvPr/>
        </p:nvSpPr>
        <p:spPr>
          <a:xfrm>
            <a:off x="2025501" y="2106873"/>
            <a:ext cx="6768875"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10000"/>
                  </a:schemeClr>
                </a:solidFill>
              </a:rPr>
              <a:t>Rotation of roles within panels</a:t>
            </a:r>
          </a:p>
        </p:txBody>
      </p:sp>
      <p:sp>
        <p:nvSpPr>
          <p:cNvPr id="8" name="Text Placeholder 8"/>
          <p:cNvSpPr txBox="1">
            <a:spLocks/>
          </p:cNvSpPr>
          <p:nvPr/>
        </p:nvSpPr>
        <p:spPr>
          <a:xfrm>
            <a:off x="2025501" y="1263634"/>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2">
                    <a:lumMod val="10000"/>
                  </a:schemeClr>
                </a:solidFill>
              </a:rPr>
              <a:t>Expert consultations: key aspects</a:t>
            </a:r>
          </a:p>
        </p:txBody>
      </p:sp>
      <p:sp>
        <p:nvSpPr>
          <p:cNvPr id="28" name="Oval 27"/>
          <p:cNvSpPr/>
          <p:nvPr/>
        </p:nvSpPr>
        <p:spPr>
          <a:xfrm>
            <a:off x="1281911" y="459714"/>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29" name="Text Placeholder 8"/>
          <p:cNvSpPr txBox="1">
            <a:spLocks/>
          </p:cNvSpPr>
          <p:nvPr/>
        </p:nvSpPr>
        <p:spPr>
          <a:xfrm>
            <a:off x="2025501" y="507430"/>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2">
                    <a:lumMod val="10000"/>
                  </a:schemeClr>
                </a:solidFill>
              </a:rPr>
              <a:t>Actors and steps of </a:t>
            </a:r>
            <a:r>
              <a:rPr lang="en-GB" sz="1800" dirty="0" err="1">
                <a:solidFill>
                  <a:schemeClr val="bg2">
                    <a:lumMod val="10000"/>
                  </a:schemeClr>
                </a:solidFill>
              </a:rPr>
              <a:t>CECP</a:t>
            </a:r>
            <a:r>
              <a:rPr lang="en-GB" sz="1800" dirty="0">
                <a:solidFill>
                  <a:schemeClr val="bg2">
                    <a:lumMod val="10000"/>
                  </a:schemeClr>
                </a:solidFill>
              </a:rPr>
              <a:t> &amp; </a:t>
            </a:r>
            <a:r>
              <a:rPr lang="en-GB" sz="1800" dirty="0" err="1">
                <a:solidFill>
                  <a:schemeClr val="bg2">
                    <a:lumMod val="10000"/>
                  </a:schemeClr>
                </a:solidFill>
              </a:rPr>
              <a:t>PECP</a:t>
            </a:r>
            <a:endParaRPr lang="en-GB" sz="1800" dirty="0">
              <a:solidFill>
                <a:schemeClr val="bg2">
                  <a:lumMod val="10000"/>
                </a:schemeClr>
              </a:solidFill>
            </a:endParaRPr>
          </a:p>
        </p:txBody>
      </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sp>
        <p:nvSpPr>
          <p:cNvPr id="19" name="Oval 18"/>
          <p:cNvSpPr/>
          <p:nvPr/>
        </p:nvSpPr>
        <p:spPr>
          <a:xfrm>
            <a:off x="1215494" y="2758556"/>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25" name="Oval 24"/>
          <p:cNvSpPr/>
          <p:nvPr/>
        </p:nvSpPr>
        <p:spPr>
          <a:xfrm>
            <a:off x="1232318" y="2008438"/>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grpSp>
        <p:nvGrpSpPr>
          <p:cNvPr id="38" name="Group 37"/>
          <p:cNvGrpSpPr/>
          <p:nvPr/>
        </p:nvGrpSpPr>
        <p:grpSpPr>
          <a:xfrm>
            <a:off x="-422788" y="3513484"/>
            <a:ext cx="9647469" cy="581168"/>
            <a:chOff x="-422788" y="3474572"/>
            <a:chExt cx="9647469" cy="581168"/>
          </a:xfrm>
        </p:grpSpPr>
        <p:sp>
          <p:nvSpPr>
            <p:cNvPr id="39" name="Rounded Rectangle 38"/>
            <p:cNvSpPr/>
            <p:nvPr/>
          </p:nvSpPr>
          <p:spPr>
            <a:xfrm>
              <a:off x="-422788" y="3507954"/>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40" name="Oval 39"/>
            <p:cNvSpPr/>
            <p:nvPr/>
          </p:nvSpPr>
          <p:spPr>
            <a:xfrm>
              <a:off x="1265272" y="3474572"/>
              <a:ext cx="584790" cy="581168"/>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41" name="Text Placeholder 7"/>
            <p:cNvSpPr txBox="1">
              <a:spLocks/>
            </p:cNvSpPr>
            <p:nvPr/>
          </p:nvSpPr>
          <p:spPr>
            <a:xfrm>
              <a:off x="2025501" y="3605435"/>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2">
                      <a:lumMod val="10000"/>
                    </a:schemeClr>
                  </a:solidFill>
                </a:rPr>
                <a:t>Drafting opinions: aspects of confidentiality</a:t>
              </a:r>
            </a:p>
          </p:txBody>
        </p:sp>
      </p:grpSp>
      <p:grpSp>
        <p:nvGrpSpPr>
          <p:cNvPr id="46" name="Group 45"/>
          <p:cNvGrpSpPr/>
          <p:nvPr/>
        </p:nvGrpSpPr>
        <p:grpSpPr>
          <a:xfrm>
            <a:off x="-422788" y="4241989"/>
            <a:ext cx="9647469" cy="581168"/>
            <a:chOff x="-422788" y="3474572"/>
            <a:chExt cx="9647469" cy="581168"/>
          </a:xfrm>
        </p:grpSpPr>
        <p:sp>
          <p:nvSpPr>
            <p:cNvPr id="47" name="Rounded Rectangle 46"/>
            <p:cNvSpPr/>
            <p:nvPr/>
          </p:nvSpPr>
          <p:spPr>
            <a:xfrm>
              <a:off x="-422788" y="3507954"/>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48" name="Oval 47"/>
            <p:cNvSpPr/>
            <p:nvPr/>
          </p:nvSpPr>
          <p:spPr>
            <a:xfrm>
              <a:off x="1265272" y="3474572"/>
              <a:ext cx="584790" cy="581168"/>
            </a:xfrm>
            <a:prstGeom prst="ellipse">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t>6</a:t>
              </a:r>
            </a:p>
          </p:txBody>
        </p:sp>
        <p:sp>
          <p:nvSpPr>
            <p:cNvPr id="49" name="Text Placeholder 7"/>
            <p:cNvSpPr txBox="1">
              <a:spLocks/>
            </p:cNvSpPr>
            <p:nvPr/>
          </p:nvSpPr>
          <p:spPr>
            <a:xfrm>
              <a:off x="2025501" y="3605435"/>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2">
                      <a:lumMod val="10000"/>
                    </a:schemeClr>
                  </a:solidFill>
                </a:rPr>
                <a:t>The use of CIRCABC</a:t>
              </a:r>
            </a:p>
          </p:txBody>
        </p:sp>
      </p:grpSp>
      <p:pic>
        <p:nvPicPr>
          <p:cNvPr id="3" name="Audio Recording 24 Oct 2020 at 18:15:09" descr="Audio Recording 24 Oct 2020 at 18:15:09">
            <a:hlinkClick r:id="" action="ppaction://media"/>
            <a:extLst>
              <a:ext uri="{FF2B5EF4-FFF2-40B4-BE49-F238E27FC236}">
                <a16:creationId xmlns:a16="http://schemas.microsoft.com/office/drawing/2014/main" id="{D2686E96-528F-7843-9224-10407B9EC4F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72995" y="-1120059"/>
            <a:ext cx="812800" cy="812800"/>
          </a:xfrm>
          <a:prstGeom prst="rect">
            <a:avLst/>
          </a:prstGeom>
        </p:spPr>
      </p:pic>
    </p:spTree>
    <p:extLst>
      <p:ext uri="{BB962C8B-B14F-4D97-AF65-F5344CB8AC3E}">
        <p14:creationId xmlns:p14="http://schemas.microsoft.com/office/powerpoint/2010/main" val="4126054812"/>
      </p:ext>
    </p:extLst>
  </p:cSld>
  <p:clrMapOvr>
    <a:masterClrMapping/>
  </p:clrMapOvr>
  <mc:AlternateContent xmlns:mc="http://schemas.openxmlformats.org/markup-compatibility/2006" xmlns:p14="http://schemas.microsoft.com/office/powerpoint/2010/main">
    <mc:Choice Requires="p14">
      <p:transition spd="slow" p14:dur="2000" advTm="30027"/>
    </mc:Choice>
    <mc:Fallback xmlns="">
      <p:transition spd="slow" advTm="300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86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20" objId="3"/>
        <p14:stopEvt time="29506" objId="3"/>
      </p14:showEvtLst>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7FDDE-6D35-4341-BC55-3C42AB57D4EB}"/>
              </a:ext>
            </a:extLst>
          </p:cNvPr>
          <p:cNvSpPr>
            <a:spLocks noGrp="1"/>
          </p:cNvSpPr>
          <p:nvPr>
            <p:ph type="ctrTitle"/>
          </p:nvPr>
        </p:nvSpPr>
        <p:spPr/>
        <p:txBody>
          <a:bodyPr/>
          <a:lstStyle/>
          <a:p>
            <a:r>
              <a:rPr lang="de-DE" sz="4000" dirty="0" err="1"/>
              <a:t>What</a:t>
            </a:r>
            <a:r>
              <a:rPr lang="de-DE" sz="4000" dirty="0"/>
              <a:t> </a:t>
            </a:r>
            <a:r>
              <a:rPr lang="de-DE" sz="4000" dirty="0" err="1"/>
              <a:t>is</a:t>
            </a:r>
            <a:r>
              <a:rPr lang="de-DE" sz="4000" dirty="0"/>
              <a:t> CIRCABC ?</a:t>
            </a:r>
            <a:endParaRPr lang="en-GB" sz="4000" dirty="0"/>
          </a:p>
        </p:txBody>
      </p:sp>
      <p:pic>
        <p:nvPicPr>
          <p:cNvPr id="3" name="Audio Recording 24 Oct 2020 at 18:15:39" descr="Audio Recording 24 Oct 2020 at 18:15:39">
            <a:hlinkClick r:id="" action="ppaction://media"/>
            <a:extLst>
              <a:ext uri="{FF2B5EF4-FFF2-40B4-BE49-F238E27FC236}">
                <a16:creationId xmlns:a16="http://schemas.microsoft.com/office/drawing/2014/main" id="{0D7FB2EE-F96D-FD44-A261-DB0745F057A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283200" y="-1429084"/>
            <a:ext cx="812800" cy="812800"/>
          </a:xfrm>
          <a:prstGeom prst="rect">
            <a:avLst/>
          </a:prstGeom>
        </p:spPr>
      </p:pic>
    </p:spTree>
    <p:extLst>
      <p:ext uri="{BB962C8B-B14F-4D97-AF65-F5344CB8AC3E}">
        <p14:creationId xmlns:p14="http://schemas.microsoft.com/office/powerpoint/2010/main" val="1494686770"/>
      </p:ext>
    </p:extLst>
  </p:cSld>
  <p:clrMapOvr>
    <a:masterClrMapping/>
  </p:clrMapOvr>
  <mc:AlternateContent xmlns:mc="http://schemas.openxmlformats.org/markup-compatibility/2006" xmlns:p14="http://schemas.microsoft.com/office/powerpoint/2010/main">
    <mc:Choice Requires="p14">
      <p:transition spd="slow" p14:dur="2000" advTm="5122"/>
    </mc:Choice>
    <mc:Fallback xmlns="">
      <p:transition spd="slow" advTm="51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9" objId="3"/>
        <p14:stopEvt time="4549" objId="3"/>
      </p14:showEvtLst>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882633-F8CF-45B7-9C6B-9C185D449552}"/>
              </a:ext>
            </a:extLst>
          </p:cNvPr>
          <p:cNvSpPr>
            <a:spLocks noGrp="1"/>
          </p:cNvSpPr>
          <p:nvPr>
            <p:ph idx="1"/>
          </p:nvPr>
        </p:nvSpPr>
        <p:spPr>
          <a:xfrm>
            <a:off x="725417" y="1687028"/>
            <a:ext cx="11130252" cy="4170363"/>
          </a:xfrm>
        </p:spPr>
        <p:txBody>
          <a:bodyPr/>
          <a:lstStyle/>
          <a:p>
            <a:r>
              <a:rPr lang="en-US" sz="2200" b="1" dirty="0"/>
              <a:t>CIRCABC =</a:t>
            </a:r>
            <a:r>
              <a:rPr lang="en-US" sz="2200" dirty="0"/>
              <a:t> “</a:t>
            </a:r>
            <a:r>
              <a:rPr lang="en-US" sz="2000" u="sng" dirty="0"/>
              <a:t>C</a:t>
            </a:r>
            <a:r>
              <a:rPr lang="en-US" sz="2000" dirty="0"/>
              <a:t>ommunication and </a:t>
            </a:r>
            <a:r>
              <a:rPr lang="en-US" sz="2000" u="sng" dirty="0"/>
              <a:t>I</a:t>
            </a:r>
            <a:r>
              <a:rPr lang="en-US" sz="2000" dirty="0"/>
              <a:t>nformation </a:t>
            </a:r>
            <a:r>
              <a:rPr lang="en-US" sz="2000" u="sng" dirty="0"/>
              <a:t>R</a:t>
            </a:r>
            <a:r>
              <a:rPr lang="en-US" sz="2000" dirty="0"/>
              <a:t>esource </a:t>
            </a:r>
            <a:r>
              <a:rPr lang="en-US" sz="2000" u="sng" dirty="0"/>
              <a:t>C</a:t>
            </a:r>
            <a:r>
              <a:rPr lang="en-US" sz="2000" dirty="0"/>
              <a:t>entre for </a:t>
            </a:r>
            <a:r>
              <a:rPr lang="en-US" sz="2000" u="sng" dirty="0"/>
              <a:t>A</a:t>
            </a:r>
            <a:r>
              <a:rPr lang="en-US" sz="2000" dirty="0"/>
              <a:t>dministrations, </a:t>
            </a:r>
            <a:r>
              <a:rPr lang="en-US" sz="2000" u="sng" dirty="0"/>
              <a:t>B</a:t>
            </a:r>
            <a:r>
              <a:rPr lang="en-US" sz="2000" dirty="0"/>
              <a:t>usinesses and </a:t>
            </a:r>
            <a:r>
              <a:rPr lang="en-US" sz="2000" u="sng" dirty="0"/>
              <a:t>C</a:t>
            </a:r>
            <a:r>
              <a:rPr lang="en-US" sz="2000" dirty="0"/>
              <a:t>itizens”</a:t>
            </a:r>
            <a:endParaRPr lang="en-US" sz="2200" dirty="0"/>
          </a:p>
          <a:p>
            <a:r>
              <a:rPr lang="en-US" sz="2000" dirty="0"/>
              <a:t>Open-source, web-based application </a:t>
            </a:r>
          </a:p>
          <a:p>
            <a:r>
              <a:rPr lang="en-US" sz="2000" dirty="0"/>
              <a:t>Enables geographically spread collaborative groups </a:t>
            </a:r>
            <a:br>
              <a:rPr lang="en-US" sz="2000" dirty="0"/>
            </a:br>
            <a:r>
              <a:rPr lang="en-US" sz="2000" dirty="0"/>
              <a:t>to share information and resources in private workspaces</a:t>
            </a:r>
          </a:p>
          <a:p>
            <a:r>
              <a:rPr lang="en-US" sz="2000" dirty="0"/>
              <a:t>Owned by European Commission / DG Informatics (DIGIT).</a:t>
            </a:r>
          </a:p>
          <a:p>
            <a:r>
              <a:rPr lang="en-US" sz="2200" b="1" dirty="0"/>
              <a:t>“Secure” version of CIRCABC for </a:t>
            </a:r>
            <a:r>
              <a:rPr lang="en-US" sz="2000" dirty="0"/>
              <a:t>Clinical Evaluation Consultation Procedure (CECP) to ensure higher level of data security and privacy </a:t>
            </a:r>
            <a:r>
              <a:rPr lang="en-US" sz="2000" dirty="0">
                <a:hlinkClick r:id="rId5"/>
              </a:rPr>
              <a:t>https://classified.circabc.europa.eu/</a:t>
            </a:r>
            <a:r>
              <a:rPr lang="en-US" sz="2000" dirty="0"/>
              <a:t> </a:t>
            </a:r>
          </a:p>
          <a:p>
            <a:r>
              <a:rPr lang="en-GB" sz="2000" dirty="0"/>
              <a:t>Help </a:t>
            </a:r>
            <a:r>
              <a:rPr lang="en-GB" sz="2000" dirty="0" err="1"/>
              <a:t>Center</a:t>
            </a:r>
            <a:r>
              <a:rPr lang="en-GB" sz="2000" dirty="0"/>
              <a:t>: </a:t>
            </a:r>
            <a:r>
              <a:rPr lang="en-GB" sz="2000" dirty="0">
                <a:hlinkClick r:id="rId6"/>
              </a:rPr>
              <a:t>https://classified.circabc.europa.eu/ui/help/start</a:t>
            </a:r>
            <a:r>
              <a:rPr lang="en-GB" sz="2000" dirty="0"/>
              <a:t> </a:t>
            </a:r>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CFBE6C7E-5B11-4DF1-B706-C66263D48ECB}"/>
              </a:ext>
            </a:extLst>
          </p:cNvPr>
          <p:cNvSpPr>
            <a:spLocks noGrp="1"/>
          </p:cNvSpPr>
          <p:nvPr>
            <p:ph type="title"/>
          </p:nvPr>
        </p:nvSpPr>
        <p:spPr/>
        <p:txBody>
          <a:bodyPr/>
          <a:lstStyle/>
          <a:p>
            <a:r>
              <a:rPr lang="de-DE" dirty="0"/>
              <a:t>CIRCABC</a:t>
            </a:r>
            <a:endParaRPr lang="en-GB" dirty="0"/>
          </a:p>
        </p:txBody>
      </p:sp>
      <p:pic>
        <p:nvPicPr>
          <p:cNvPr id="4" name="Audio Recording 24 Oct 2020 at 18:17:46" descr="Audio Recording 24 Oct 2020 at 18:17:46">
            <a:hlinkClick r:id="" action="ppaction://media"/>
            <a:extLst>
              <a:ext uri="{FF2B5EF4-FFF2-40B4-BE49-F238E27FC236}">
                <a16:creationId xmlns:a16="http://schemas.microsoft.com/office/drawing/2014/main" id="{77972E75-4242-AF42-BD0D-F69B127C1E0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96268" y="-1188453"/>
            <a:ext cx="812800" cy="812800"/>
          </a:xfrm>
          <a:prstGeom prst="rect">
            <a:avLst/>
          </a:prstGeom>
        </p:spPr>
      </p:pic>
    </p:spTree>
    <p:extLst>
      <p:ext uri="{BB962C8B-B14F-4D97-AF65-F5344CB8AC3E}">
        <p14:creationId xmlns:p14="http://schemas.microsoft.com/office/powerpoint/2010/main" val="2036980296"/>
      </p:ext>
    </p:extLst>
  </p:cSld>
  <p:clrMapOvr>
    <a:masterClrMapping/>
  </p:clrMapOvr>
  <mc:AlternateContent xmlns:mc="http://schemas.openxmlformats.org/markup-compatibility/2006" xmlns:p14="http://schemas.microsoft.com/office/powerpoint/2010/main">
    <mc:Choice Requires="p14">
      <p:transition spd="slow" p14:dur="2000" advTm="83201"/>
    </mc:Choice>
    <mc:Fallback xmlns="">
      <p:transition spd="slow" advTm="832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5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4" objId="4"/>
        <p14:stopEvt time="80895" objId="4"/>
      </p14:showEvtLst>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E0F2-ED90-4579-85D8-C8EB185AA302}"/>
              </a:ext>
            </a:extLst>
          </p:cNvPr>
          <p:cNvSpPr>
            <a:spLocks noGrp="1"/>
          </p:cNvSpPr>
          <p:nvPr>
            <p:ph type="ctrTitle"/>
          </p:nvPr>
        </p:nvSpPr>
        <p:spPr/>
        <p:txBody>
          <a:bodyPr/>
          <a:lstStyle/>
          <a:p>
            <a:r>
              <a:rPr lang="de-DE" sz="4000" dirty="0"/>
              <a:t>EU Login</a:t>
            </a:r>
            <a:endParaRPr lang="en-GB" sz="4000" dirty="0"/>
          </a:p>
        </p:txBody>
      </p:sp>
      <p:sp>
        <p:nvSpPr>
          <p:cNvPr id="3" name="Subtitle 2">
            <a:extLst>
              <a:ext uri="{FF2B5EF4-FFF2-40B4-BE49-F238E27FC236}">
                <a16:creationId xmlns:a16="http://schemas.microsoft.com/office/drawing/2014/main" id="{4950B672-58FE-4F23-850C-5D31B8A1AC4C}"/>
              </a:ext>
            </a:extLst>
          </p:cNvPr>
          <p:cNvSpPr>
            <a:spLocks noGrp="1"/>
          </p:cNvSpPr>
          <p:nvPr>
            <p:ph type="subTitle" idx="1"/>
          </p:nvPr>
        </p:nvSpPr>
        <p:spPr/>
        <p:txBody>
          <a:bodyPr/>
          <a:lstStyle/>
          <a:p>
            <a:r>
              <a:rPr lang="de-DE" dirty="0" err="1"/>
              <a:t>Creating</a:t>
            </a:r>
            <a:r>
              <a:rPr lang="de-DE" dirty="0"/>
              <a:t> </a:t>
            </a:r>
            <a:r>
              <a:rPr lang="de-DE" dirty="0" err="1"/>
              <a:t>and</a:t>
            </a:r>
            <a:r>
              <a:rPr lang="de-DE" dirty="0"/>
              <a:t> </a:t>
            </a:r>
            <a:r>
              <a:rPr lang="de-DE" dirty="0" err="1"/>
              <a:t>configuring</a:t>
            </a:r>
            <a:r>
              <a:rPr lang="de-DE" dirty="0"/>
              <a:t> </a:t>
            </a:r>
            <a:r>
              <a:rPr lang="de-DE" dirty="0" err="1"/>
              <a:t>your</a:t>
            </a:r>
            <a:r>
              <a:rPr lang="de-DE" dirty="0"/>
              <a:t> </a:t>
            </a:r>
            <a:r>
              <a:rPr lang="de-DE" dirty="0" err="1"/>
              <a:t>account</a:t>
            </a:r>
            <a:endParaRPr lang="en-GB" dirty="0"/>
          </a:p>
        </p:txBody>
      </p:sp>
      <p:pic>
        <p:nvPicPr>
          <p:cNvPr id="4" name="Audio Recording 24 Oct 2020 at 18:18:12" descr="Audio Recording 24 Oct 2020 at 18:18:12">
            <a:hlinkClick r:id="" action="ppaction://media"/>
            <a:extLst>
              <a:ext uri="{FF2B5EF4-FFF2-40B4-BE49-F238E27FC236}">
                <a16:creationId xmlns:a16="http://schemas.microsoft.com/office/drawing/2014/main" id="{B48914BC-CC09-984C-8960-CD7C56DE0ED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1405020"/>
            <a:ext cx="812800" cy="812800"/>
          </a:xfrm>
          <a:prstGeom prst="rect">
            <a:avLst/>
          </a:prstGeom>
        </p:spPr>
      </p:pic>
    </p:spTree>
    <p:extLst>
      <p:ext uri="{BB962C8B-B14F-4D97-AF65-F5344CB8AC3E}">
        <p14:creationId xmlns:p14="http://schemas.microsoft.com/office/powerpoint/2010/main" val="2352940657"/>
      </p:ext>
    </p:extLst>
  </p:cSld>
  <p:clrMapOvr>
    <a:masterClrMapping/>
  </p:clrMapOvr>
  <mc:AlternateContent xmlns:mc="http://schemas.openxmlformats.org/markup-compatibility/2006" xmlns:p14="http://schemas.microsoft.com/office/powerpoint/2010/main">
    <mc:Choice Requires="p14">
      <p:transition spd="slow" p14:dur="2000" advTm="9850"/>
    </mc:Choice>
    <mc:Fallback xmlns="">
      <p:transition spd="slow" advTm="98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2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2471" objId="4"/>
        <p14:stopEvt time="9593" objId="4"/>
      </p14:showEvtLst>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C53BF-ACD8-4F11-B503-36CBAC763FC6}"/>
              </a:ext>
            </a:extLst>
          </p:cNvPr>
          <p:cNvSpPr>
            <a:spLocks noGrp="1"/>
          </p:cNvSpPr>
          <p:nvPr>
            <p:ph idx="1"/>
          </p:nvPr>
        </p:nvSpPr>
        <p:spPr>
          <a:xfrm>
            <a:off x="762660" y="1962258"/>
            <a:ext cx="10680016" cy="4170363"/>
          </a:xfrm>
        </p:spPr>
        <p:txBody>
          <a:bodyPr/>
          <a:lstStyle/>
          <a:p>
            <a:r>
              <a:rPr lang="en-US" sz="2000" dirty="0"/>
              <a:t>Is the European Commission's user authentication service</a:t>
            </a:r>
          </a:p>
          <a:p>
            <a:r>
              <a:rPr lang="en-US" sz="2000" dirty="0"/>
              <a:t>Allows </a:t>
            </a:r>
            <a:r>
              <a:rPr lang="en-US" sz="2000" dirty="0" err="1"/>
              <a:t>authorised</a:t>
            </a:r>
            <a:r>
              <a:rPr lang="en-US" sz="2000" dirty="0"/>
              <a:t> users to access Commission web services, using a single email address and password</a:t>
            </a:r>
          </a:p>
          <a:p>
            <a:r>
              <a:rPr lang="en-US" sz="2000" dirty="0"/>
              <a:t>CIRCABC uses EU Login as authentication service</a:t>
            </a:r>
          </a:p>
          <a:p>
            <a:r>
              <a:rPr lang="en-US" sz="2000" dirty="0"/>
              <a:t>The “secure” CIRCABC requires EU Login with one of the following 2-factors authentication methods:</a:t>
            </a:r>
          </a:p>
          <a:p>
            <a:pPr lvl="2">
              <a:spcBef>
                <a:spcPts val="0"/>
              </a:spcBef>
              <a:spcAft>
                <a:spcPts val="600"/>
              </a:spcAft>
              <a:buFont typeface="Wingdings" panose="05000000000000000000" pitchFamily="2" charset="2"/>
              <a:buChar char="q"/>
            </a:pPr>
            <a:r>
              <a:rPr lang="en-US" sz="2000" b="1" dirty="0"/>
              <a:t> Mobile Phone + SMS (preferred option)</a:t>
            </a:r>
            <a:endParaRPr lang="en-GB" sz="2000" b="1" dirty="0"/>
          </a:p>
          <a:p>
            <a:pPr lvl="2">
              <a:spcBef>
                <a:spcPts val="0"/>
              </a:spcBef>
              <a:spcAft>
                <a:spcPts val="600"/>
              </a:spcAft>
              <a:buFont typeface="Wingdings" panose="05000000000000000000" pitchFamily="2" charset="2"/>
              <a:buChar char="q"/>
            </a:pPr>
            <a:r>
              <a:rPr lang="en-US" sz="2000" dirty="0"/>
              <a:t> EU Login Mobile App PIN Code</a:t>
            </a:r>
          </a:p>
          <a:p>
            <a:pPr marL="0" indent="0">
              <a:buNone/>
            </a:pPr>
            <a:endParaRPr lang="en-GB" sz="2000" dirty="0"/>
          </a:p>
        </p:txBody>
      </p:sp>
      <p:sp>
        <p:nvSpPr>
          <p:cNvPr id="3" name="Title 2">
            <a:extLst>
              <a:ext uri="{FF2B5EF4-FFF2-40B4-BE49-F238E27FC236}">
                <a16:creationId xmlns:a16="http://schemas.microsoft.com/office/drawing/2014/main" id="{5FEBACCE-7476-47CD-8A52-B1857E01F3A4}"/>
              </a:ext>
            </a:extLst>
          </p:cNvPr>
          <p:cNvSpPr>
            <a:spLocks noGrp="1"/>
          </p:cNvSpPr>
          <p:nvPr>
            <p:ph type="title"/>
          </p:nvPr>
        </p:nvSpPr>
        <p:spPr/>
        <p:txBody>
          <a:bodyPr/>
          <a:lstStyle/>
          <a:p>
            <a:r>
              <a:rPr lang="de-DE" dirty="0"/>
              <a:t>EU Login</a:t>
            </a:r>
            <a:endParaRPr lang="en-GB" dirty="0"/>
          </a:p>
        </p:txBody>
      </p:sp>
      <p:pic>
        <p:nvPicPr>
          <p:cNvPr id="4" name="Audio Recording 24 Oct 2020 at 18:19:35" descr="Audio Recording 24 Oct 2020 at 18:19:35">
            <a:hlinkClick r:id="" action="ppaction://media"/>
            <a:extLst>
              <a:ext uri="{FF2B5EF4-FFF2-40B4-BE49-F238E27FC236}">
                <a16:creationId xmlns:a16="http://schemas.microsoft.com/office/drawing/2014/main" id="{02844054-6604-7B40-B3F0-00D51E410C2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96268" y="-1212515"/>
            <a:ext cx="812800" cy="812800"/>
          </a:xfrm>
          <a:prstGeom prst="rect">
            <a:avLst/>
          </a:prstGeom>
        </p:spPr>
      </p:pic>
    </p:spTree>
    <p:extLst>
      <p:ext uri="{BB962C8B-B14F-4D97-AF65-F5344CB8AC3E}">
        <p14:creationId xmlns:p14="http://schemas.microsoft.com/office/powerpoint/2010/main" val="2605708545"/>
      </p:ext>
    </p:extLst>
  </p:cSld>
  <p:clrMapOvr>
    <a:masterClrMapping/>
  </p:clrMapOvr>
  <mc:AlternateContent xmlns:mc="http://schemas.openxmlformats.org/markup-compatibility/2006" xmlns:p14="http://schemas.microsoft.com/office/powerpoint/2010/main">
    <mc:Choice Requires="p14">
      <p:transition spd="slow" p14:dur="2000" advTm="44465"/>
    </mc:Choice>
    <mc:Fallback xmlns="">
      <p:transition spd="slow" advTm="444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5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7" objId="4"/>
        <p14:stopEvt time="44465" objId="4"/>
      </p14:showEvtLst>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C53BF-ACD8-4F11-B503-36CBAC763FC6}"/>
              </a:ext>
            </a:extLst>
          </p:cNvPr>
          <p:cNvSpPr>
            <a:spLocks noGrp="1"/>
          </p:cNvSpPr>
          <p:nvPr>
            <p:ph idx="1"/>
          </p:nvPr>
        </p:nvSpPr>
        <p:spPr>
          <a:xfrm>
            <a:off x="6337737" y="1609282"/>
            <a:ext cx="5186877" cy="1089026"/>
          </a:xfrm>
        </p:spPr>
        <p:txBody>
          <a:bodyPr/>
          <a:lstStyle/>
          <a:p>
            <a:pPr marL="0" indent="0">
              <a:buNone/>
            </a:pPr>
            <a:r>
              <a:rPr lang="en-US" sz="2000" dirty="0"/>
              <a:t>To create a new EU Login account go to </a:t>
            </a:r>
            <a:r>
              <a:rPr lang="en-US" sz="2000" dirty="0">
                <a:hlinkClick r:id="rId4"/>
              </a:rPr>
              <a:t>https://webgate.ec.europa.eu/cas/about.html</a:t>
            </a:r>
            <a:r>
              <a:rPr lang="en-US" sz="2000" dirty="0"/>
              <a:t>   </a:t>
            </a:r>
          </a:p>
          <a:p>
            <a:pPr marL="0" indent="0">
              <a:buNone/>
            </a:pPr>
            <a:r>
              <a:rPr lang="en-US" sz="2000" dirty="0"/>
              <a:t>Click </a:t>
            </a:r>
            <a:r>
              <a:rPr lang="en-US" sz="2000" b="1" dirty="0"/>
              <a:t>Create an account,</a:t>
            </a:r>
            <a:r>
              <a:rPr lang="en-US" sz="2000" dirty="0"/>
              <a:t> compile the form and follow the instructions.</a:t>
            </a:r>
          </a:p>
        </p:txBody>
      </p:sp>
      <p:sp>
        <p:nvSpPr>
          <p:cNvPr id="3" name="Title 2">
            <a:extLst>
              <a:ext uri="{FF2B5EF4-FFF2-40B4-BE49-F238E27FC236}">
                <a16:creationId xmlns:a16="http://schemas.microsoft.com/office/drawing/2014/main" id="{5FEBACCE-7476-47CD-8A52-B1857E01F3A4}"/>
              </a:ext>
            </a:extLst>
          </p:cNvPr>
          <p:cNvSpPr>
            <a:spLocks noGrp="1"/>
          </p:cNvSpPr>
          <p:nvPr>
            <p:ph type="title"/>
          </p:nvPr>
        </p:nvSpPr>
        <p:spPr/>
        <p:txBody>
          <a:bodyPr/>
          <a:lstStyle/>
          <a:p>
            <a:r>
              <a:rPr lang="de-DE" dirty="0"/>
              <a:t>Create an EU Login </a:t>
            </a:r>
            <a:r>
              <a:rPr lang="de-DE" dirty="0" err="1"/>
              <a:t>account</a:t>
            </a:r>
            <a:endParaRPr lang="en-GB" dirty="0"/>
          </a:p>
        </p:txBody>
      </p:sp>
      <p:grpSp>
        <p:nvGrpSpPr>
          <p:cNvPr id="7" name="Group 6"/>
          <p:cNvGrpSpPr/>
          <p:nvPr/>
        </p:nvGrpSpPr>
        <p:grpSpPr>
          <a:xfrm>
            <a:off x="840824" y="1611913"/>
            <a:ext cx="5234155" cy="4410515"/>
            <a:chOff x="862653" y="2940629"/>
            <a:chExt cx="4561734" cy="3699894"/>
          </a:xfrm>
        </p:grpSpPr>
        <p:pic>
          <p:nvPicPr>
            <p:cNvPr id="4" name="Picture 3"/>
            <p:cNvPicPr>
              <a:picLocks noChangeAspect="1"/>
            </p:cNvPicPr>
            <p:nvPr/>
          </p:nvPicPr>
          <p:blipFill>
            <a:blip r:embed="rId5"/>
            <a:stretch>
              <a:fillRect/>
            </a:stretch>
          </p:blipFill>
          <p:spPr>
            <a:xfrm>
              <a:off x="862653" y="2940629"/>
              <a:ext cx="4561734" cy="3699894"/>
            </a:xfrm>
            <a:prstGeom prst="rect">
              <a:avLst/>
            </a:prstGeom>
          </p:spPr>
        </p:pic>
        <p:sp>
          <p:nvSpPr>
            <p:cNvPr id="5" name="Rectangle 4"/>
            <p:cNvSpPr/>
            <p:nvPr/>
          </p:nvSpPr>
          <p:spPr>
            <a:xfrm>
              <a:off x="4226314" y="3758749"/>
              <a:ext cx="586545" cy="17239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flipV="1">
              <a:off x="3549531" y="3834466"/>
              <a:ext cx="676783" cy="1048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rotWithShape="1">
          <a:blip r:embed="rId6"/>
          <a:srcRect l="23613" t="18097" r="4785"/>
          <a:stretch/>
        </p:blipFill>
        <p:spPr>
          <a:xfrm>
            <a:off x="6432330" y="3386246"/>
            <a:ext cx="3184636" cy="3229782"/>
          </a:xfrm>
          <a:prstGeom prst="rect">
            <a:avLst/>
          </a:prstGeom>
        </p:spPr>
      </p:pic>
      <p:pic>
        <p:nvPicPr>
          <p:cNvPr id="9" name="Audio Recording 24 Oct 2020 at 18:21:08" descr="Audio Recording 24 Oct 2020 at 18:21:08">
            <a:hlinkClick r:id="" action="ppaction://media"/>
            <a:extLst>
              <a:ext uri="{FF2B5EF4-FFF2-40B4-BE49-F238E27FC236}">
                <a16:creationId xmlns:a16="http://schemas.microsoft.com/office/drawing/2014/main" id="{54B61782-EE3E-E944-8818-2EB2F0B4DF5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08190" y="-1236579"/>
            <a:ext cx="812800" cy="812800"/>
          </a:xfrm>
          <a:prstGeom prst="rect">
            <a:avLst/>
          </a:prstGeom>
        </p:spPr>
      </p:pic>
    </p:spTree>
    <p:extLst>
      <p:ext uri="{BB962C8B-B14F-4D97-AF65-F5344CB8AC3E}">
        <p14:creationId xmlns:p14="http://schemas.microsoft.com/office/powerpoint/2010/main" val="392531721"/>
      </p:ext>
    </p:extLst>
  </p:cSld>
  <p:clrMapOvr>
    <a:masterClrMapping/>
  </p:clrMapOvr>
  <mc:AlternateContent xmlns:mc="http://schemas.openxmlformats.org/markup-compatibility/2006" xmlns:p14="http://schemas.microsoft.com/office/powerpoint/2010/main">
    <mc:Choice Requires="p14">
      <p:transition spd="slow" p14:dur="2000" advTm="20202"/>
    </mc:Choice>
    <mc:Fallback xmlns="">
      <p:transition spd="slow" advTm="20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624" fill="hold"/>
                                        <p:tgtEl>
                                          <p:spTgt spid="9"/>
                                        </p:tgtEl>
                                      </p:cBhvr>
                                    </p:cmd>
                                  </p:childTnLst>
                                </p:cTn>
                              </p:par>
                              <p:par>
                                <p:cTn id="7" presetID="42"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2000"/>
                                        <p:tgtEl>
                                          <p:spTgt spid="8"/>
                                        </p:tgtEl>
                                      </p:cBhvr>
                                    </p:animEffect>
                                    <p:anim calcmode="lin" valueType="num">
                                      <p:cBhvr>
                                        <p:cTn id="15" dur="2000" fill="hold"/>
                                        <p:tgtEl>
                                          <p:spTgt spid="8"/>
                                        </p:tgtEl>
                                        <p:attrNameLst>
                                          <p:attrName>ppt_x</p:attrName>
                                        </p:attrNameLst>
                                      </p:cBhvr>
                                      <p:tavLst>
                                        <p:tav tm="0">
                                          <p:val>
                                            <p:strVal val="#ppt_x"/>
                                          </p:val>
                                        </p:tav>
                                        <p:tav tm="100000">
                                          <p:val>
                                            <p:strVal val="#ppt_x"/>
                                          </p:val>
                                        </p:tav>
                                      </p:tavLst>
                                    </p:anim>
                                    <p:anim calcmode="lin" valueType="num">
                                      <p:cBhvr>
                                        <p:cTn id="16"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19" objId="9"/>
        <p14:stopEvt time="19510" objId="9"/>
      </p14:showEvtLst>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C53BF-ACD8-4F11-B503-36CBAC763FC6}"/>
              </a:ext>
            </a:extLst>
          </p:cNvPr>
          <p:cNvSpPr>
            <a:spLocks noGrp="1"/>
          </p:cNvSpPr>
          <p:nvPr>
            <p:ph idx="1"/>
          </p:nvPr>
        </p:nvSpPr>
        <p:spPr>
          <a:xfrm>
            <a:off x="714703" y="1496233"/>
            <a:ext cx="10936035" cy="1089026"/>
          </a:xfrm>
        </p:spPr>
        <p:txBody>
          <a:bodyPr/>
          <a:lstStyle/>
          <a:p>
            <a:pPr algn="just">
              <a:spcAft>
                <a:spcPts val="1200"/>
              </a:spcAft>
            </a:pPr>
            <a:r>
              <a:rPr lang="en-US" sz="2000" dirty="0"/>
              <a:t>To configure your EU Login account go to </a:t>
            </a:r>
            <a:r>
              <a:rPr lang="en-US" sz="2000" dirty="0">
                <a:hlinkClick r:id="rId5"/>
              </a:rPr>
              <a:t>https://webgate.ec.europa.eu/cas/about.html</a:t>
            </a:r>
            <a:r>
              <a:rPr lang="en-US" sz="2000" dirty="0"/>
              <a:t>   </a:t>
            </a:r>
          </a:p>
          <a:p>
            <a:pPr algn="just">
              <a:spcAft>
                <a:spcPts val="1200"/>
              </a:spcAft>
            </a:pPr>
            <a:r>
              <a:rPr lang="en-US" sz="2000" dirty="0"/>
              <a:t>Click </a:t>
            </a:r>
            <a:r>
              <a:rPr lang="en-US" sz="2000" b="1" dirty="0"/>
              <a:t>Login,</a:t>
            </a:r>
            <a:r>
              <a:rPr lang="en-US" sz="2000" dirty="0"/>
              <a:t> type your password and click </a:t>
            </a:r>
            <a:r>
              <a:rPr lang="en-US" sz="2000" b="1" dirty="0"/>
              <a:t>Sign in</a:t>
            </a:r>
            <a:endParaRPr lang="en-US" sz="2000" dirty="0"/>
          </a:p>
          <a:p>
            <a:pPr algn="just">
              <a:spcAft>
                <a:spcPts val="1200"/>
              </a:spcAft>
            </a:pPr>
            <a:r>
              <a:rPr lang="en-US" sz="2000" dirty="0"/>
              <a:t>When you are logged in, click the gear icon beside your name to access </a:t>
            </a:r>
            <a:r>
              <a:rPr lang="en-US" sz="2000" b="1" dirty="0"/>
              <a:t>My Account </a:t>
            </a:r>
            <a:r>
              <a:rPr lang="en-US" sz="2000" dirty="0"/>
              <a:t>page where you can configure your account (e.g. personal data)</a:t>
            </a:r>
          </a:p>
          <a:p>
            <a:pPr marL="0" indent="0" algn="just">
              <a:buNone/>
            </a:pPr>
            <a:endParaRPr lang="en-US" sz="2000" dirty="0"/>
          </a:p>
          <a:p>
            <a:pPr marL="0" indent="0" algn="just">
              <a:buNone/>
            </a:pPr>
            <a:endParaRPr lang="en-GB" sz="2000" dirty="0"/>
          </a:p>
        </p:txBody>
      </p:sp>
      <p:sp>
        <p:nvSpPr>
          <p:cNvPr id="3" name="Title 2">
            <a:extLst>
              <a:ext uri="{FF2B5EF4-FFF2-40B4-BE49-F238E27FC236}">
                <a16:creationId xmlns:a16="http://schemas.microsoft.com/office/drawing/2014/main" id="{5FEBACCE-7476-47CD-8A52-B1857E01F3A4}"/>
              </a:ext>
            </a:extLst>
          </p:cNvPr>
          <p:cNvSpPr>
            <a:spLocks noGrp="1"/>
          </p:cNvSpPr>
          <p:nvPr>
            <p:ph type="title"/>
          </p:nvPr>
        </p:nvSpPr>
        <p:spPr/>
        <p:txBody>
          <a:bodyPr/>
          <a:lstStyle/>
          <a:p>
            <a:r>
              <a:rPr lang="en-GB" dirty="0"/>
              <a:t>Configure your EU Login account</a:t>
            </a:r>
          </a:p>
        </p:txBody>
      </p:sp>
      <p:grpSp>
        <p:nvGrpSpPr>
          <p:cNvPr id="8" name="Group 7"/>
          <p:cNvGrpSpPr/>
          <p:nvPr/>
        </p:nvGrpSpPr>
        <p:grpSpPr>
          <a:xfrm>
            <a:off x="832388" y="3377606"/>
            <a:ext cx="5011460" cy="3054726"/>
            <a:chOff x="832388" y="3377606"/>
            <a:chExt cx="5011460" cy="3054726"/>
          </a:xfrm>
        </p:grpSpPr>
        <p:pic>
          <p:nvPicPr>
            <p:cNvPr id="4" name="Picture 3"/>
            <p:cNvPicPr>
              <a:picLocks noChangeAspect="1"/>
            </p:cNvPicPr>
            <p:nvPr/>
          </p:nvPicPr>
          <p:blipFill>
            <a:blip r:embed="rId6"/>
            <a:stretch>
              <a:fillRect/>
            </a:stretch>
          </p:blipFill>
          <p:spPr>
            <a:xfrm>
              <a:off x="832388" y="3377606"/>
              <a:ext cx="5011460" cy="3054726"/>
            </a:xfrm>
            <a:prstGeom prst="rect">
              <a:avLst/>
            </a:prstGeom>
          </p:spPr>
        </p:pic>
        <p:sp>
          <p:nvSpPr>
            <p:cNvPr id="5" name="Rectangle 4"/>
            <p:cNvSpPr/>
            <p:nvPr/>
          </p:nvSpPr>
          <p:spPr>
            <a:xfrm>
              <a:off x="5349322" y="4152587"/>
              <a:ext cx="249051" cy="2693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p:nvPr/>
          </p:nvCxnSpPr>
          <p:spPr>
            <a:xfrm flipV="1">
              <a:off x="5473848" y="4421965"/>
              <a:ext cx="0" cy="85390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nvPicPr>
        <p:blipFill>
          <a:blip r:embed="rId7"/>
          <a:stretch>
            <a:fillRect/>
          </a:stretch>
        </p:blipFill>
        <p:spPr>
          <a:xfrm>
            <a:off x="6051505" y="3377605"/>
            <a:ext cx="3495294" cy="3480395"/>
          </a:xfrm>
          <a:prstGeom prst="rect">
            <a:avLst/>
          </a:prstGeom>
        </p:spPr>
      </p:pic>
      <p:pic>
        <p:nvPicPr>
          <p:cNvPr id="9" name="Audio Recording 24 Oct 2020 at 18:22:40" descr="Audio Recording 24 Oct 2020 at 18:22:40">
            <a:hlinkClick r:id="" action="ppaction://media"/>
            <a:extLst>
              <a:ext uri="{FF2B5EF4-FFF2-40B4-BE49-F238E27FC236}">
                <a16:creationId xmlns:a16="http://schemas.microsoft.com/office/drawing/2014/main" id="{BB999C36-E29C-644E-A0FA-9EB93234AB2E}"/>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5437448" y="-1079453"/>
            <a:ext cx="812800" cy="812800"/>
          </a:xfrm>
          <a:prstGeom prst="rect">
            <a:avLst/>
          </a:prstGeom>
        </p:spPr>
      </p:pic>
    </p:spTree>
    <p:custDataLst>
      <p:tags r:id="rId1"/>
    </p:custDataLst>
    <p:extLst>
      <p:ext uri="{BB962C8B-B14F-4D97-AF65-F5344CB8AC3E}">
        <p14:creationId xmlns:p14="http://schemas.microsoft.com/office/powerpoint/2010/main" val="1853453669"/>
      </p:ext>
    </p:extLst>
  </p:cSld>
  <p:clrMapOvr>
    <a:masterClrMapping/>
  </p:clrMapOvr>
  <mc:AlternateContent xmlns:mc="http://schemas.openxmlformats.org/markup-compatibility/2006" xmlns:p14="http://schemas.microsoft.com/office/powerpoint/2010/main">
    <mc:Choice Requires="p14">
      <p:transition spd="slow" p14:dur="2000" advTm="39420"/>
    </mc:Choice>
    <mc:Fallback xmlns="">
      <p:transition spd="slow" advTm="394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6992" fill="hold"/>
                                        <p:tgtEl>
                                          <p:spTgt spid="9"/>
                                        </p:tgtEl>
                                      </p:cBhvr>
                                    </p:cmd>
                                  </p:childTnLst>
                                </p:cTn>
                              </p:par>
                              <p:par>
                                <p:cTn id="7" presetID="42"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1000"/>
                                        <p:tgtEl>
                                          <p:spTgt spid="8"/>
                                        </p:tgtEl>
                                      </p:cBhvr>
                                    </p:animEffect>
                                    <p:anim calcmode="lin" valueType="num">
                                      <p:cBhvr>
                                        <p:cTn id="10" dur="1000" fill="hold"/>
                                        <p:tgtEl>
                                          <p:spTgt spid="8"/>
                                        </p:tgtEl>
                                        <p:attrNameLst>
                                          <p:attrName>ppt_x</p:attrName>
                                        </p:attrNameLst>
                                      </p:cBhvr>
                                      <p:tavLst>
                                        <p:tav tm="0">
                                          <p:val>
                                            <p:strVal val="#ppt_x"/>
                                          </p:val>
                                        </p:tav>
                                        <p:tav tm="100000">
                                          <p:val>
                                            <p:strVal val="#ppt_x"/>
                                          </p:val>
                                        </p:tav>
                                      </p:tavLst>
                                    </p:anim>
                                    <p:anim calcmode="lin" valueType="num">
                                      <p:cBhvr>
                                        <p:cTn id="1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21" objId="9"/>
        <p14:stopEvt time="37865" objId="9"/>
      </p14:showEvtLst>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C53BF-ACD8-4F11-B503-36CBAC763FC6}"/>
              </a:ext>
            </a:extLst>
          </p:cNvPr>
          <p:cNvSpPr>
            <a:spLocks noGrp="1"/>
          </p:cNvSpPr>
          <p:nvPr>
            <p:ph idx="1"/>
          </p:nvPr>
        </p:nvSpPr>
        <p:spPr>
          <a:xfrm>
            <a:off x="752150" y="1878403"/>
            <a:ext cx="10680016" cy="4398707"/>
          </a:xfrm>
        </p:spPr>
        <p:txBody>
          <a:bodyPr/>
          <a:lstStyle/>
          <a:p>
            <a:pPr algn="just"/>
            <a:r>
              <a:rPr lang="en-US" dirty="0"/>
              <a:t>A mobile phone number is necessary for the 2-factors authentication to access the CECP PECP Expert Panels </a:t>
            </a:r>
            <a:r>
              <a:rPr lang="en-GB" dirty="0"/>
              <a:t>Interest Group</a:t>
            </a:r>
          </a:p>
          <a:p>
            <a:pPr algn="just"/>
            <a:r>
              <a:rPr lang="en-GB" dirty="0"/>
              <a:t>Access My Account page to add a mobile phone number to your profile</a:t>
            </a:r>
          </a:p>
          <a:p>
            <a:pPr algn="just"/>
            <a:r>
              <a:rPr lang="en-GB" dirty="0"/>
              <a:t>In My Account page click </a:t>
            </a:r>
            <a:r>
              <a:rPr lang="en-GB" b="1" dirty="0"/>
              <a:t>Manage my mobile phone numbers</a:t>
            </a:r>
            <a:r>
              <a:rPr lang="en-GB" dirty="0"/>
              <a:t>, insert your password and mobile phone number and click </a:t>
            </a:r>
            <a:r>
              <a:rPr lang="en-GB" b="1" dirty="0"/>
              <a:t>Sign in</a:t>
            </a:r>
            <a:endParaRPr lang="en-US" dirty="0"/>
          </a:p>
          <a:p>
            <a:pPr algn="just"/>
            <a:r>
              <a:rPr lang="en-US" dirty="0"/>
              <a:t>You will receive an SMS with a code. Insert it in the required fields and </a:t>
            </a:r>
            <a:r>
              <a:rPr lang="en-GB" dirty="0"/>
              <a:t>click </a:t>
            </a:r>
            <a:r>
              <a:rPr lang="en-GB" b="1" dirty="0"/>
              <a:t>Sign in</a:t>
            </a:r>
            <a:r>
              <a:rPr lang="en-GB" dirty="0"/>
              <a:t> to finalise the operation</a:t>
            </a:r>
            <a:endParaRPr lang="en-US" dirty="0"/>
          </a:p>
        </p:txBody>
      </p:sp>
      <p:sp>
        <p:nvSpPr>
          <p:cNvPr id="3" name="Title 2">
            <a:extLst>
              <a:ext uri="{FF2B5EF4-FFF2-40B4-BE49-F238E27FC236}">
                <a16:creationId xmlns:a16="http://schemas.microsoft.com/office/drawing/2014/main" id="{5FEBACCE-7476-47CD-8A52-B1857E01F3A4}"/>
              </a:ext>
            </a:extLst>
          </p:cNvPr>
          <p:cNvSpPr>
            <a:spLocks noGrp="1"/>
          </p:cNvSpPr>
          <p:nvPr>
            <p:ph type="title"/>
          </p:nvPr>
        </p:nvSpPr>
        <p:spPr/>
        <p:txBody>
          <a:bodyPr/>
          <a:lstStyle/>
          <a:p>
            <a:r>
              <a:rPr lang="en-GB" dirty="0"/>
              <a:t>Add your mobile number for the 2-factor authentication</a:t>
            </a:r>
          </a:p>
        </p:txBody>
      </p:sp>
      <p:pic>
        <p:nvPicPr>
          <p:cNvPr id="4" name="Audio Recording 24 Oct 2020 at 18:23:44" descr="Audio Recording 24 Oct 2020 at 18:23:44">
            <a:hlinkClick r:id="" action="ppaction://media"/>
            <a:extLst>
              <a:ext uri="{FF2B5EF4-FFF2-40B4-BE49-F238E27FC236}">
                <a16:creationId xmlns:a16="http://schemas.microsoft.com/office/drawing/2014/main" id="{EEA098C8-861C-7E4E-90C5-C8AFC2424FD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96268" y="-1260642"/>
            <a:ext cx="812800" cy="812800"/>
          </a:xfrm>
          <a:prstGeom prst="rect">
            <a:avLst/>
          </a:prstGeom>
        </p:spPr>
      </p:pic>
    </p:spTree>
    <p:extLst>
      <p:ext uri="{BB962C8B-B14F-4D97-AF65-F5344CB8AC3E}">
        <p14:creationId xmlns:p14="http://schemas.microsoft.com/office/powerpoint/2010/main" val="2696479226"/>
      </p:ext>
    </p:extLst>
  </p:cSld>
  <p:clrMapOvr>
    <a:masterClrMapping/>
  </p:clrMapOvr>
  <mc:AlternateContent xmlns:mc="http://schemas.openxmlformats.org/markup-compatibility/2006" xmlns:p14="http://schemas.microsoft.com/office/powerpoint/2010/main">
    <mc:Choice Requires="p14">
      <p:transition spd="slow" p14:dur="2000" advTm="40897"/>
    </mc:Choice>
    <mc:Fallback xmlns="">
      <p:transition spd="slow" advTm="408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91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6" objId="4"/>
        <p14:stopEvt time="39983" objId="4"/>
      </p14:showEvtLst>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1036329" y="250144"/>
            <a:ext cx="3961144" cy="3944259"/>
          </a:xfrm>
          <a:prstGeom prst="rect">
            <a:avLst/>
          </a:prstGeom>
        </p:spPr>
      </p:pic>
      <p:sp>
        <p:nvSpPr>
          <p:cNvPr id="3" name="Rectangle 2"/>
          <p:cNvSpPr/>
          <p:nvPr/>
        </p:nvSpPr>
        <p:spPr>
          <a:xfrm>
            <a:off x="3848792" y="2136258"/>
            <a:ext cx="540327" cy="6613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a:endCxn id="3" idx="1"/>
          </p:cNvCxnSpPr>
          <p:nvPr/>
        </p:nvCxnSpPr>
        <p:spPr>
          <a:xfrm flipV="1">
            <a:off x="2984268" y="2466942"/>
            <a:ext cx="864524" cy="18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a:stretch>
            <a:fillRect/>
          </a:stretch>
        </p:blipFill>
        <p:spPr>
          <a:xfrm>
            <a:off x="3724924" y="2843937"/>
            <a:ext cx="4067393" cy="3942775"/>
          </a:xfrm>
          <a:prstGeom prst="rect">
            <a:avLst/>
          </a:prstGeom>
        </p:spPr>
      </p:pic>
      <p:pic>
        <p:nvPicPr>
          <p:cNvPr id="7" name="Picture 6"/>
          <p:cNvPicPr>
            <a:picLocks noChangeAspect="1"/>
          </p:cNvPicPr>
          <p:nvPr/>
        </p:nvPicPr>
        <p:blipFill>
          <a:blip r:embed="rId6"/>
          <a:stretch>
            <a:fillRect/>
          </a:stretch>
        </p:blipFill>
        <p:spPr>
          <a:xfrm>
            <a:off x="7515922" y="242055"/>
            <a:ext cx="4297516" cy="3944899"/>
          </a:xfrm>
          <a:prstGeom prst="rect">
            <a:avLst/>
          </a:prstGeom>
        </p:spPr>
      </p:pic>
      <p:sp>
        <p:nvSpPr>
          <p:cNvPr id="12" name="Rectangle 11"/>
          <p:cNvSpPr/>
          <p:nvPr/>
        </p:nvSpPr>
        <p:spPr>
          <a:xfrm>
            <a:off x="9068200" y="2639797"/>
            <a:ext cx="1106577" cy="3195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a:endCxn id="12" idx="1"/>
          </p:cNvCxnSpPr>
          <p:nvPr/>
        </p:nvCxnSpPr>
        <p:spPr>
          <a:xfrm flipV="1">
            <a:off x="7993781" y="2799564"/>
            <a:ext cx="1074419" cy="559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155677" y="5370022"/>
            <a:ext cx="1106577" cy="365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Arrow Connector 14"/>
          <p:cNvCxnSpPr>
            <a:endCxn id="14" idx="1"/>
          </p:cNvCxnSpPr>
          <p:nvPr/>
        </p:nvCxnSpPr>
        <p:spPr>
          <a:xfrm>
            <a:off x="4081258" y="5551131"/>
            <a:ext cx="1074419" cy="17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Bent Arrow 17"/>
          <p:cNvSpPr/>
          <p:nvPr/>
        </p:nvSpPr>
        <p:spPr>
          <a:xfrm flipV="1">
            <a:off x="2335883" y="4240714"/>
            <a:ext cx="1322536" cy="1123013"/>
          </a:xfrm>
          <a:prstGeom prst="bentArrow">
            <a:avLst>
              <a:gd name="adj1" fmla="val 11813"/>
              <a:gd name="adj2" fmla="val 14011"/>
              <a:gd name="adj3" fmla="val 20055"/>
              <a:gd name="adj4" fmla="val 426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Bent Arrow 18"/>
          <p:cNvSpPr/>
          <p:nvPr/>
        </p:nvSpPr>
        <p:spPr>
          <a:xfrm rot="16200000" flipV="1">
            <a:off x="8082484" y="4024075"/>
            <a:ext cx="1021242" cy="1441930"/>
          </a:xfrm>
          <a:prstGeom prst="bentArrow">
            <a:avLst>
              <a:gd name="adj1" fmla="val 11813"/>
              <a:gd name="adj2" fmla="val 14011"/>
              <a:gd name="adj3" fmla="val 20055"/>
              <a:gd name="adj4" fmla="val 426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 name="Audio Recording 24 Oct 2020 at 18:24:27" descr="Audio Recording 24 Oct 2020 at 18:24:27">
            <a:hlinkClick r:id="" action="ppaction://media"/>
            <a:extLst>
              <a:ext uri="{FF2B5EF4-FFF2-40B4-BE49-F238E27FC236}">
                <a16:creationId xmlns:a16="http://schemas.microsoft.com/office/drawing/2014/main" id="{729C9274-45DD-7046-BC0D-8B5AAD389C5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90704" y="-1260642"/>
            <a:ext cx="812800" cy="812800"/>
          </a:xfrm>
          <a:prstGeom prst="rect">
            <a:avLst/>
          </a:prstGeom>
        </p:spPr>
      </p:pic>
    </p:spTree>
    <p:extLst>
      <p:ext uri="{BB962C8B-B14F-4D97-AF65-F5344CB8AC3E}">
        <p14:creationId xmlns:p14="http://schemas.microsoft.com/office/powerpoint/2010/main" val="650699336"/>
      </p:ext>
    </p:extLst>
  </p:cSld>
  <p:clrMapOvr>
    <a:masterClrMapping/>
  </p:clrMapOvr>
  <mc:AlternateContent xmlns:mc="http://schemas.openxmlformats.org/markup-compatibility/2006" xmlns:p14="http://schemas.microsoft.com/office/powerpoint/2010/main">
    <mc:Choice Requires="p14">
      <p:transition spd="slow" p14:dur="2000" advTm="24215"/>
    </mc:Choice>
    <mc:Fallback xmlns="">
      <p:transition spd="slow" advTm="2421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04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7" objId="2"/>
        <p14:stopEvt time="23419" objId="2"/>
      </p14:showEvtLst>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E0F2-ED90-4579-85D8-C8EB185AA302}"/>
              </a:ext>
            </a:extLst>
          </p:cNvPr>
          <p:cNvSpPr>
            <a:spLocks noGrp="1"/>
          </p:cNvSpPr>
          <p:nvPr>
            <p:ph type="ctrTitle"/>
          </p:nvPr>
        </p:nvSpPr>
        <p:spPr/>
        <p:txBody>
          <a:bodyPr/>
          <a:lstStyle/>
          <a:p>
            <a:r>
              <a:rPr lang="en-GB" sz="4000" dirty="0"/>
              <a:t>Accessing</a:t>
            </a:r>
            <a:r>
              <a:rPr lang="de-DE" sz="4000" dirty="0"/>
              <a:t> the </a:t>
            </a:r>
            <a:r>
              <a:rPr lang="en-US" sz="4000" dirty="0"/>
              <a:t>CECP PECP Expert Panels Interest Group</a:t>
            </a:r>
            <a:endParaRPr lang="en-GB" sz="4000" dirty="0"/>
          </a:p>
        </p:txBody>
      </p:sp>
      <p:pic>
        <p:nvPicPr>
          <p:cNvPr id="3" name="Audio Recording 24 Oct 2020 at 18:25:03" descr="Audio Recording 24 Oct 2020 at 18:25:03">
            <a:hlinkClick r:id="" action="ppaction://media"/>
            <a:extLst>
              <a:ext uri="{FF2B5EF4-FFF2-40B4-BE49-F238E27FC236}">
                <a16:creationId xmlns:a16="http://schemas.microsoft.com/office/drawing/2014/main" id="{39018D95-1520-3642-8B06-25493ED9D17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04617" y="-1188452"/>
            <a:ext cx="812800" cy="812800"/>
          </a:xfrm>
          <a:prstGeom prst="rect">
            <a:avLst/>
          </a:prstGeom>
        </p:spPr>
      </p:pic>
    </p:spTree>
    <p:extLst>
      <p:ext uri="{BB962C8B-B14F-4D97-AF65-F5344CB8AC3E}">
        <p14:creationId xmlns:p14="http://schemas.microsoft.com/office/powerpoint/2010/main" val="1383443082"/>
      </p:ext>
    </p:extLst>
  </p:cSld>
  <p:clrMapOvr>
    <a:masterClrMapping/>
  </p:clrMapOvr>
  <mc:AlternateContent xmlns:mc="http://schemas.openxmlformats.org/markup-compatibility/2006" xmlns:p14="http://schemas.microsoft.com/office/powerpoint/2010/main">
    <mc:Choice Requires="p14">
      <p:transition spd="slow" p14:dur="2000" advTm="15662"/>
    </mc:Choice>
    <mc:Fallback xmlns="">
      <p:transition spd="slow" advTm="156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7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7" objId="3"/>
        <p14:stopEvt time="14148" objId="3"/>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1254640" y="466334"/>
            <a:ext cx="584790" cy="584790"/>
          </a:xfrm>
          <a:prstGeom prst="ellipse">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t>1</a:t>
            </a:r>
          </a:p>
        </p:txBody>
      </p:sp>
      <p:sp>
        <p:nvSpPr>
          <p:cNvPr id="13" name="Oval 12"/>
          <p:cNvSpPr/>
          <p:nvPr/>
        </p:nvSpPr>
        <p:spPr>
          <a:xfrm>
            <a:off x="1254640" y="1231293"/>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2</a:t>
            </a:r>
          </a:p>
        </p:txBody>
      </p:sp>
      <p:sp>
        <p:nvSpPr>
          <p:cNvPr id="14" name="Oval 13"/>
          <p:cNvSpPr/>
          <p:nvPr/>
        </p:nvSpPr>
        <p:spPr>
          <a:xfrm>
            <a:off x="1265272" y="1996252"/>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sp>
        <p:nvSpPr>
          <p:cNvPr id="15" name="Oval 14"/>
          <p:cNvSpPr/>
          <p:nvPr/>
        </p:nvSpPr>
        <p:spPr>
          <a:xfrm>
            <a:off x="1233272" y="2759399"/>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5" name="Text Placeholder 5"/>
          <p:cNvSpPr txBox="1">
            <a:spLocks/>
          </p:cNvSpPr>
          <p:nvPr/>
        </p:nvSpPr>
        <p:spPr>
          <a:xfrm>
            <a:off x="2025501" y="546893"/>
            <a:ext cx="7134402" cy="43842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2">
                    <a:lumMod val="10000"/>
                  </a:schemeClr>
                </a:solidFill>
              </a:rPr>
              <a:t>Actors and steps of the </a:t>
            </a:r>
            <a:r>
              <a:rPr lang="en-GB" dirty="0" err="1">
                <a:solidFill>
                  <a:schemeClr val="bg2">
                    <a:lumMod val="10000"/>
                  </a:schemeClr>
                </a:solidFill>
              </a:rPr>
              <a:t>CECP</a:t>
            </a:r>
            <a:r>
              <a:rPr lang="en-GB" dirty="0">
                <a:solidFill>
                  <a:schemeClr val="bg2">
                    <a:lumMod val="10000"/>
                  </a:schemeClr>
                </a:solidFill>
              </a:rPr>
              <a:t> &amp; </a:t>
            </a:r>
            <a:r>
              <a:rPr lang="en-GB" dirty="0" err="1">
                <a:solidFill>
                  <a:schemeClr val="bg2">
                    <a:lumMod val="10000"/>
                  </a:schemeClr>
                </a:solidFill>
              </a:rPr>
              <a:t>PECP</a:t>
            </a:r>
            <a:endParaRPr lang="en-GB" dirty="0">
              <a:solidFill>
                <a:schemeClr val="bg2">
                  <a:lumMod val="10000"/>
                </a:schemeClr>
              </a:solidFill>
            </a:endParaRP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The </a:t>
            </a:r>
            <a:r>
              <a:rPr lang="en-US" sz="1800" dirty="0" err="1"/>
              <a:t>CECP</a:t>
            </a:r>
            <a:r>
              <a:rPr lang="en-US" sz="1800" dirty="0"/>
              <a:t>: workflow and operational aspects</a:t>
            </a:r>
          </a:p>
        </p:txBody>
      </p:sp>
      <p:sp>
        <p:nvSpPr>
          <p:cNvPr id="7" name="Text Placeholder 8"/>
          <p:cNvSpPr txBox="1">
            <a:spLocks/>
          </p:cNvSpPr>
          <p:nvPr/>
        </p:nvSpPr>
        <p:spPr>
          <a:xfrm>
            <a:off x="2025501" y="1323423"/>
            <a:ext cx="6295539"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chemeClr val="bg2">
                    <a:lumMod val="10000"/>
                  </a:schemeClr>
                </a:solidFill>
              </a:rPr>
              <a:t>Expert consultations on MDs / </a:t>
            </a:r>
            <a:r>
              <a:rPr lang="en-GB" sz="1800" dirty="0" err="1">
                <a:solidFill>
                  <a:schemeClr val="bg2">
                    <a:lumMod val="10000"/>
                  </a:schemeClr>
                </a:solidFill>
              </a:rPr>
              <a:t>IVDs</a:t>
            </a:r>
            <a:r>
              <a:rPr lang="en-GB" sz="1800" dirty="0">
                <a:solidFill>
                  <a:schemeClr val="bg2">
                    <a:lumMod val="10000"/>
                  </a:schemeClr>
                </a:solidFill>
              </a:rPr>
              <a:t>: key aspects</a:t>
            </a:r>
          </a:p>
        </p:txBody>
      </p:sp>
      <p:sp>
        <p:nvSpPr>
          <p:cNvPr id="8" name="Text Placeholder 8"/>
          <p:cNvSpPr txBox="1">
            <a:spLocks/>
          </p:cNvSpPr>
          <p:nvPr/>
        </p:nvSpPr>
        <p:spPr>
          <a:xfrm>
            <a:off x="2025501" y="2055595"/>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Rotation roles within expert panels</a:t>
            </a:r>
          </a:p>
        </p:txBody>
      </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grpSp>
        <p:nvGrpSpPr>
          <p:cNvPr id="25" name="Group 24"/>
          <p:cNvGrpSpPr/>
          <p:nvPr/>
        </p:nvGrpSpPr>
        <p:grpSpPr>
          <a:xfrm>
            <a:off x="-422788" y="3513484"/>
            <a:ext cx="9647469" cy="581168"/>
            <a:chOff x="-422788" y="3474572"/>
            <a:chExt cx="9647469" cy="581168"/>
          </a:xfrm>
        </p:grpSpPr>
        <p:sp>
          <p:nvSpPr>
            <p:cNvPr id="26" name="Rounded Rectangle 25"/>
            <p:cNvSpPr/>
            <p:nvPr/>
          </p:nvSpPr>
          <p:spPr>
            <a:xfrm>
              <a:off x="-422788" y="3507954"/>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27" name="Oval 26"/>
            <p:cNvSpPr/>
            <p:nvPr/>
          </p:nvSpPr>
          <p:spPr>
            <a:xfrm>
              <a:off x="1265272" y="3474572"/>
              <a:ext cx="584790" cy="581168"/>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28" name="Text Placeholder 7"/>
            <p:cNvSpPr txBox="1">
              <a:spLocks/>
            </p:cNvSpPr>
            <p:nvPr/>
          </p:nvSpPr>
          <p:spPr>
            <a:xfrm>
              <a:off x="2025501" y="3605435"/>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2">
                      <a:lumMod val="10000"/>
                    </a:schemeClr>
                  </a:solidFill>
                </a:rPr>
                <a:t>Drafting opinions: aspects of confidentiality</a:t>
              </a:r>
            </a:p>
          </p:txBody>
        </p:sp>
      </p:grpSp>
      <p:grpSp>
        <p:nvGrpSpPr>
          <p:cNvPr id="29" name="Group 28"/>
          <p:cNvGrpSpPr/>
          <p:nvPr/>
        </p:nvGrpSpPr>
        <p:grpSpPr>
          <a:xfrm>
            <a:off x="-422788" y="4241989"/>
            <a:ext cx="9647469" cy="581168"/>
            <a:chOff x="-422788" y="3474572"/>
            <a:chExt cx="9647469" cy="581168"/>
          </a:xfrm>
        </p:grpSpPr>
        <p:sp>
          <p:nvSpPr>
            <p:cNvPr id="31" name="Rounded Rectangle 30"/>
            <p:cNvSpPr/>
            <p:nvPr/>
          </p:nvSpPr>
          <p:spPr>
            <a:xfrm>
              <a:off x="-422788" y="3507954"/>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33" name="Oval 32"/>
            <p:cNvSpPr/>
            <p:nvPr/>
          </p:nvSpPr>
          <p:spPr>
            <a:xfrm>
              <a:off x="1265272" y="3474572"/>
              <a:ext cx="584790" cy="581168"/>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34" name="Text Placeholder 7"/>
            <p:cNvSpPr txBox="1">
              <a:spLocks/>
            </p:cNvSpPr>
            <p:nvPr/>
          </p:nvSpPr>
          <p:spPr>
            <a:xfrm>
              <a:off x="2025501" y="3605435"/>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75000"/>
                    </a:schemeClr>
                  </a:solidFill>
                </a:rPr>
                <a:t>The use of CIRCABC</a:t>
              </a:r>
            </a:p>
          </p:txBody>
        </p:sp>
      </p:grpSp>
      <p:pic>
        <p:nvPicPr>
          <p:cNvPr id="2" name="Audio Recording 24 Oct 2020 at 12:55:00" descr="Audio Recording 24 Oct 2020 at 12:55:00">
            <a:hlinkClick r:id="" action="ppaction://media"/>
            <a:extLst>
              <a:ext uri="{FF2B5EF4-FFF2-40B4-BE49-F238E27FC236}">
                <a16:creationId xmlns:a16="http://schemas.microsoft.com/office/drawing/2014/main" id="{544ABD88-C707-8E4B-9EE7-EABE596B037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40911" y="-1252570"/>
            <a:ext cx="812800" cy="812800"/>
          </a:xfrm>
          <a:prstGeom prst="rect">
            <a:avLst/>
          </a:prstGeom>
        </p:spPr>
      </p:pic>
    </p:spTree>
    <p:extLst>
      <p:ext uri="{BB962C8B-B14F-4D97-AF65-F5344CB8AC3E}">
        <p14:creationId xmlns:p14="http://schemas.microsoft.com/office/powerpoint/2010/main" val="3958226818"/>
      </p:ext>
    </p:extLst>
  </p:cSld>
  <p:clrMapOvr>
    <a:masterClrMapping/>
  </p:clrMapOvr>
  <mc:AlternateContent xmlns:mc="http://schemas.openxmlformats.org/markup-compatibility/2006" xmlns:p14="http://schemas.microsoft.com/office/powerpoint/2010/main">
    <mc:Choice Requires="p14">
      <p:transition spd="slow" p14:dur="2000" advTm="10263"/>
    </mc:Choice>
    <mc:Fallback xmlns="">
      <p:transition spd="slow" advTm="102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5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5" objId="2"/>
        <p14:stopEvt time="8894" objId="2"/>
      </p14:showEvt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A6D258-D6A1-4EE1-84D6-6905B93C900E}"/>
              </a:ext>
            </a:extLst>
          </p:cNvPr>
          <p:cNvSpPr>
            <a:spLocks noGrp="1"/>
          </p:cNvSpPr>
          <p:nvPr>
            <p:ph idx="1"/>
          </p:nvPr>
        </p:nvSpPr>
        <p:spPr>
          <a:xfrm>
            <a:off x="718473" y="2057264"/>
            <a:ext cx="10267462" cy="1542264"/>
          </a:xfrm>
        </p:spPr>
        <p:txBody>
          <a:bodyPr/>
          <a:lstStyle/>
          <a:p>
            <a:r>
              <a:rPr lang="en-GB" sz="2000" dirty="0"/>
              <a:t>The </a:t>
            </a:r>
            <a:r>
              <a:rPr lang="en-US" sz="2000" dirty="0"/>
              <a:t>CECP PECP Expert Panels </a:t>
            </a:r>
            <a:r>
              <a:rPr lang="en-GB" sz="2000" dirty="0"/>
              <a:t>Interest Group is accessible at: </a:t>
            </a:r>
            <a:r>
              <a:rPr lang="en-GB" sz="2000" dirty="0">
                <a:hlinkClick r:id="rId4"/>
              </a:rPr>
              <a:t>https://classified.circabc.europa.eu/ui/group/313a8bbb-b442-4c04-a4d6-eb7bc78e323f</a:t>
            </a:r>
            <a:r>
              <a:rPr lang="en-GB" sz="2000" dirty="0"/>
              <a:t> </a:t>
            </a:r>
          </a:p>
          <a:p>
            <a:r>
              <a:rPr lang="en-GB" sz="2000" dirty="0"/>
              <a:t>Type your </a:t>
            </a:r>
            <a:r>
              <a:rPr lang="en-GB" sz="2000" b="1" dirty="0"/>
              <a:t>password</a:t>
            </a:r>
            <a:r>
              <a:rPr lang="en-GB" sz="2000" dirty="0"/>
              <a:t>, select </a:t>
            </a:r>
            <a:r>
              <a:rPr lang="en-GB" sz="2000" b="1" dirty="0"/>
              <a:t>Mobile Phone + SMS</a:t>
            </a:r>
            <a:r>
              <a:rPr lang="en-GB" sz="2000" dirty="0"/>
              <a:t>, insert the </a:t>
            </a:r>
            <a:r>
              <a:rPr lang="en-GB" sz="2000" b="1" dirty="0"/>
              <a:t>mobile phone </a:t>
            </a:r>
            <a:r>
              <a:rPr lang="en-GB" sz="2000" dirty="0"/>
              <a:t>associated with your account and click </a:t>
            </a:r>
            <a:r>
              <a:rPr lang="en-GB" sz="2000" b="1" dirty="0"/>
              <a:t>Sign in</a:t>
            </a:r>
            <a:endParaRPr lang="en-GB" sz="2000" dirty="0"/>
          </a:p>
          <a:p>
            <a:r>
              <a:rPr lang="en-US" sz="2000" dirty="0"/>
              <a:t>You will receive an SMS with a code. Insert it in the required fields and </a:t>
            </a:r>
            <a:r>
              <a:rPr lang="en-GB" sz="2000" dirty="0"/>
              <a:t>click </a:t>
            </a:r>
            <a:r>
              <a:rPr lang="en-GB" sz="2000" b="1" dirty="0"/>
              <a:t>Sign in</a:t>
            </a:r>
            <a:r>
              <a:rPr lang="en-GB" sz="2000" dirty="0"/>
              <a:t> to finalise the operation and access the homepage</a:t>
            </a:r>
            <a:endParaRPr lang="en-US" sz="2000" dirty="0"/>
          </a:p>
        </p:txBody>
      </p:sp>
      <p:sp>
        <p:nvSpPr>
          <p:cNvPr id="3" name="Title 2">
            <a:extLst>
              <a:ext uri="{FF2B5EF4-FFF2-40B4-BE49-F238E27FC236}">
                <a16:creationId xmlns:a16="http://schemas.microsoft.com/office/drawing/2014/main" id="{8C68F008-8D07-44DE-80B3-2C06AE1096B2}"/>
              </a:ext>
            </a:extLst>
          </p:cNvPr>
          <p:cNvSpPr>
            <a:spLocks noGrp="1"/>
          </p:cNvSpPr>
          <p:nvPr>
            <p:ph type="title"/>
          </p:nvPr>
        </p:nvSpPr>
        <p:spPr/>
        <p:txBody>
          <a:bodyPr/>
          <a:lstStyle/>
          <a:p>
            <a:r>
              <a:rPr lang="en-US" dirty="0"/>
              <a:t>CECP PECP Expert Panels Interest Group</a:t>
            </a:r>
          </a:p>
        </p:txBody>
      </p:sp>
      <p:pic>
        <p:nvPicPr>
          <p:cNvPr id="4" name="Audio Recording 24 Oct 2020 at 18:26:02" descr="Audio Recording 24 Oct 2020 at 18:26:02">
            <a:hlinkClick r:id="" action="ppaction://media"/>
            <a:extLst>
              <a:ext uri="{FF2B5EF4-FFF2-40B4-BE49-F238E27FC236}">
                <a16:creationId xmlns:a16="http://schemas.microsoft.com/office/drawing/2014/main" id="{AD5ED3FF-6FDC-D945-B6A7-26BD08B1185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788036" y="-925235"/>
            <a:ext cx="812800" cy="812800"/>
          </a:xfrm>
          <a:prstGeom prst="rect">
            <a:avLst/>
          </a:prstGeom>
        </p:spPr>
      </p:pic>
    </p:spTree>
    <p:extLst>
      <p:ext uri="{BB962C8B-B14F-4D97-AF65-F5344CB8AC3E}">
        <p14:creationId xmlns:p14="http://schemas.microsoft.com/office/powerpoint/2010/main" val="550568852"/>
      </p:ext>
    </p:extLst>
  </p:cSld>
  <p:clrMapOvr>
    <a:masterClrMapping/>
  </p:clrMapOvr>
  <mc:AlternateContent xmlns:mc="http://schemas.openxmlformats.org/markup-compatibility/2006" xmlns:p14="http://schemas.microsoft.com/office/powerpoint/2010/main">
    <mc:Choice Requires="p14">
      <p:transition spd="slow" p14:dur="2000" advTm="33410"/>
    </mc:Choice>
    <mc:Fallback xmlns="">
      <p:transition spd="slow" advTm="334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1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5" objId="4"/>
        <p14:stopEvt time="32510" objId="4"/>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stretch>
            <a:fillRect/>
          </a:stretch>
        </p:blipFill>
        <p:spPr>
          <a:xfrm>
            <a:off x="956138" y="174566"/>
            <a:ext cx="4267288" cy="3441470"/>
          </a:xfrm>
          <a:prstGeom prst="rect">
            <a:avLst/>
          </a:prstGeom>
        </p:spPr>
      </p:pic>
      <p:pic>
        <p:nvPicPr>
          <p:cNvPr id="5" name="Picture 4"/>
          <p:cNvPicPr>
            <a:picLocks noChangeAspect="1"/>
          </p:cNvPicPr>
          <p:nvPr/>
        </p:nvPicPr>
        <p:blipFill>
          <a:blip r:embed="rId5"/>
          <a:stretch>
            <a:fillRect/>
          </a:stretch>
        </p:blipFill>
        <p:spPr>
          <a:xfrm>
            <a:off x="3987557" y="3291839"/>
            <a:ext cx="5181382" cy="3444720"/>
          </a:xfrm>
          <a:prstGeom prst="rect">
            <a:avLst/>
          </a:prstGeom>
        </p:spPr>
      </p:pic>
      <p:pic>
        <p:nvPicPr>
          <p:cNvPr id="9" name="Picture 8"/>
          <p:cNvPicPr>
            <a:picLocks noChangeAspect="1"/>
          </p:cNvPicPr>
          <p:nvPr/>
        </p:nvPicPr>
        <p:blipFill>
          <a:blip r:embed="rId6"/>
          <a:stretch>
            <a:fillRect/>
          </a:stretch>
        </p:blipFill>
        <p:spPr>
          <a:xfrm>
            <a:off x="6681396" y="174566"/>
            <a:ext cx="5164240" cy="3441470"/>
          </a:xfrm>
          <a:prstGeom prst="rect">
            <a:avLst/>
          </a:prstGeom>
        </p:spPr>
      </p:pic>
      <p:sp>
        <p:nvSpPr>
          <p:cNvPr id="10" name="Bent Arrow 9"/>
          <p:cNvSpPr/>
          <p:nvPr/>
        </p:nvSpPr>
        <p:spPr>
          <a:xfrm flipV="1">
            <a:off x="2552014" y="3733638"/>
            <a:ext cx="1322536" cy="1123013"/>
          </a:xfrm>
          <a:prstGeom prst="bentArrow">
            <a:avLst>
              <a:gd name="adj1" fmla="val 11813"/>
              <a:gd name="adj2" fmla="val 14011"/>
              <a:gd name="adj3" fmla="val 20055"/>
              <a:gd name="adj4" fmla="val 426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Bent Arrow 10"/>
          <p:cNvSpPr/>
          <p:nvPr/>
        </p:nvSpPr>
        <p:spPr>
          <a:xfrm rot="16200000" flipV="1">
            <a:off x="9562149" y="3523294"/>
            <a:ext cx="1021242" cy="1441930"/>
          </a:xfrm>
          <a:prstGeom prst="bentArrow">
            <a:avLst>
              <a:gd name="adj1" fmla="val 11813"/>
              <a:gd name="adj2" fmla="val 14011"/>
              <a:gd name="adj3" fmla="val 20055"/>
              <a:gd name="adj4" fmla="val 426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 name="Audio Recording 24 Oct 2020 at 18:27:02" descr="Audio Recording 24 Oct 2020 at 18:27:02">
            <a:hlinkClick r:id="" action="ppaction://media"/>
            <a:extLst>
              <a:ext uri="{FF2B5EF4-FFF2-40B4-BE49-F238E27FC236}">
                <a16:creationId xmlns:a16="http://schemas.microsoft.com/office/drawing/2014/main" id="{DC523B89-6F91-2A40-9A84-D5634A05929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765448" y="-1148682"/>
            <a:ext cx="812800" cy="812800"/>
          </a:xfrm>
          <a:prstGeom prst="rect">
            <a:avLst/>
          </a:prstGeom>
        </p:spPr>
      </p:pic>
    </p:spTree>
    <p:extLst>
      <p:ext uri="{BB962C8B-B14F-4D97-AF65-F5344CB8AC3E}">
        <p14:creationId xmlns:p14="http://schemas.microsoft.com/office/powerpoint/2010/main" val="2036131648"/>
      </p:ext>
    </p:extLst>
  </p:cSld>
  <p:clrMapOvr>
    <a:masterClrMapping/>
  </p:clrMapOvr>
  <mc:AlternateContent xmlns:mc="http://schemas.openxmlformats.org/markup-compatibility/2006" xmlns:p14="http://schemas.microsoft.com/office/powerpoint/2010/main">
    <mc:Choice Requires="p14">
      <p:transition spd="slow" p14:dur="2000" advTm="38912"/>
    </mc:Choice>
    <mc:Fallback xmlns="">
      <p:transition spd="slow" advTm="389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705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5" objId="4"/>
        <p14:stopEvt time="37442" objId="4"/>
      </p14:showEvtLst>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9733-BFB6-44BE-ACBB-BDDB3D2B79B4}"/>
              </a:ext>
            </a:extLst>
          </p:cNvPr>
          <p:cNvSpPr>
            <a:spLocks noGrp="1"/>
          </p:cNvSpPr>
          <p:nvPr>
            <p:ph type="ctrTitle"/>
          </p:nvPr>
        </p:nvSpPr>
        <p:spPr/>
        <p:txBody>
          <a:bodyPr/>
          <a:lstStyle/>
          <a:p>
            <a:r>
              <a:rPr lang="de-DE" sz="4000" dirty="0"/>
              <a:t>Managing </a:t>
            </a:r>
            <a:r>
              <a:rPr lang="de-DE" sz="4000" dirty="0" err="1"/>
              <a:t>files</a:t>
            </a:r>
            <a:endParaRPr lang="en-GB" sz="4000" dirty="0"/>
          </a:p>
        </p:txBody>
      </p:sp>
      <p:sp>
        <p:nvSpPr>
          <p:cNvPr id="4" name="Subtitle 3"/>
          <p:cNvSpPr>
            <a:spLocks noGrp="1"/>
          </p:cNvSpPr>
          <p:nvPr>
            <p:ph type="subTitle" idx="1"/>
          </p:nvPr>
        </p:nvSpPr>
        <p:spPr/>
        <p:txBody>
          <a:bodyPr/>
          <a:lstStyle/>
          <a:p>
            <a:r>
              <a:rPr lang="en-GB" dirty="0"/>
              <a:t>How to download and upload files</a:t>
            </a:r>
          </a:p>
        </p:txBody>
      </p:sp>
      <p:pic>
        <p:nvPicPr>
          <p:cNvPr id="3" name="Audio Recording 24 Oct 2020 at 18:30:55" descr="Audio Recording 24 Oct 2020 at 18:30:55">
            <a:hlinkClick r:id="" action="ppaction://media"/>
            <a:extLst>
              <a:ext uri="{FF2B5EF4-FFF2-40B4-BE49-F238E27FC236}">
                <a16:creationId xmlns:a16="http://schemas.microsoft.com/office/drawing/2014/main" id="{105839E9-5D7A-AE41-AEDB-AA33E11A5EE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04617" y="-1236579"/>
            <a:ext cx="812800" cy="812800"/>
          </a:xfrm>
          <a:prstGeom prst="rect">
            <a:avLst/>
          </a:prstGeom>
        </p:spPr>
      </p:pic>
    </p:spTree>
    <p:extLst>
      <p:ext uri="{BB962C8B-B14F-4D97-AF65-F5344CB8AC3E}">
        <p14:creationId xmlns:p14="http://schemas.microsoft.com/office/powerpoint/2010/main" val="4154094825"/>
      </p:ext>
    </p:extLst>
  </p:cSld>
  <p:clrMapOvr>
    <a:masterClrMapping/>
  </p:clrMapOvr>
  <mc:AlternateContent xmlns:mc="http://schemas.openxmlformats.org/markup-compatibility/2006" xmlns:p14="http://schemas.microsoft.com/office/powerpoint/2010/main">
    <mc:Choice Requires="p14">
      <p:transition spd="slow" p14:dur="2000" advTm="17325"/>
    </mc:Choice>
    <mc:Fallback xmlns="">
      <p:transition spd="slow" advTm="173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1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8" objId="3"/>
        <p14:stopEvt time="16514" objId="3"/>
      </p14:showEvtLst>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A6D258-D6A1-4EE1-84D6-6905B93C900E}"/>
              </a:ext>
            </a:extLst>
          </p:cNvPr>
          <p:cNvSpPr>
            <a:spLocks noGrp="1"/>
          </p:cNvSpPr>
          <p:nvPr>
            <p:ph idx="1"/>
          </p:nvPr>
        </p:nvSpPr>
        <p:spPr>
          <a:xfrm>
            <a:off x="692244" y="1699463"/>
            <a:ext cx="3333218" cy="1542264"/>
          </a:xfrm>
        </p:spPr>
        <p:txBody>
          <a:bodyPr/>
          <a:lstStyle/>
          <a:p>
            <a:r>
              <a:rPr lang="en-GB" sz="2200" dirty="0"/>
              <a:t>Files in CIRCABC are stored under the section </a:t>
            </a:r>
            <a:r>
              <a:rPr lang="en-GB" sz="2200" b="1" dirty="0"/>
              <a:t>Library</a:t>
            </a:r>
            <a:r>
              <a:rPr lang="en-GB" sz="2200" dirty="0"/>
              <a:t> and are organised in folders and sub-folders</a:t>
            </a:r>
          </a:p>
          <a:p>
            <a:r>
              <a:rPr lang="en-GB" sz="2200" dirty="0"/>
              <a:t>You only see folders for which you have access rights</a:t>
            </a:r>
            <a:endParaRPr lang="en-US" sz="2200" dirty="0"/>
          </a:p>
          <a:p>
            <a:pPr marL="0" indent="0">
              <a:spcAft>
                <a:spcPts val="600"/>
              </a:spcAft>
              <a:buNone/>
            </a:pPr>
            <a:endParaRPr lang="en-GB" sz="2200" dirty="0"/>
          </a:p>
        </p:txBody>
      </p:sp>
      <p:sp>
        <p:nvSpPr>
          <p:cNvPr id="3" name="Title 2">
            <a:extLst>
              <a:ext uri="{FF2B5EF4-FFF2-40B4-BE49-F238E27FC236}">
                <a16:creationId xmlns:a16="http://schemas.microsoft.com/office/drawing/2014/main" id="{8C68F008-8D07-44DE-80B3-2C06AE1096B2}"/>
              </a:ext>
            </a:extLst>
          </p:cNvPr>
          <p:cNvSpPr>
            <a:spLocks noGrp="1"/>
          </p:cNvSpPr>
          <p:nvPr>
            <p:ph type="title"/>
          </p:nvPr>
        </p:nvSpPr>
        <p:spPr/>
        <p:txBody>
          <a:bodyPr/>
          <a:lstStyle/>
          <a:p>
            <a:r>
              <a:rPr lang="en-US" dirty="0"/>
              <a:t>Managing files</a:t>
            </a:r>
          </a:p>
        </p:txBody>
      </p:sp>
      <p:grpSp>
        <p:nvGrpSpPr>
          <p:cNvPr id="4" name="Group 3"/>
          <p:cNvGrpSpPr/>
          <p:nvPr/>
        </p:nvGrpSpPr>
        <p:grpSpPr>
          <a:xfrm>
            <a:off x="4135186" y="1699463"/>
            <a:ext cx="7331249" cy="3593295"/>
            <a:chOff x="1746249" y="3090131"/>
            <a:chExt cx="7331249" cy="3593295"/>
          </a:xfrm>
        </p:grpSpPr>
        <p:cxnSp>
          <p:nvCxnSpPr>
            <p:cNvPr id="6" name="Straight Arrow Connector 5"/>
            <p:cNvCxnSpPr/>
            <p:nvPr/>
          </p:nvCxnSpPr>
          <p:spPr>
            <a:xfrm flipV="1">
              <a:off x="3473541" y="3300143"/>
              <a:ext cx="0" cy="3806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1746249" y="3090131"/>
              <a:ext cx="7331249" cy="3593295"/>
            </a:xfrm>
            <a:prstGeom prst="rect">
              <a:avLst/>
            </a:prstGeom>
          </p:spPr>
        </p:pic>
        <p:sp>
          <p:nvSpPr>
            <p:cNvPr id="9" name="Rectangle 8"/>
            <p:cNvSpPr/>
            <p:nvPr/>
          </p:nvSpPr>
          <p:spPr>
            <a:xfrm>
              <a:off x="1786650" y="3851400"/>
              <a:ext cx="1887575" cy="2349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509579" y="3427949"/>
              <a:ext cx="486371" cy="3586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Arrow Connector 12"/>
            <p:cNvCxnSpPr/>
            <p:nvPr/>
          </p:nvCxnSpPr>
          <p:spPr>
            <a:xfrm flipH="1">
              <a:off x="3674225" y="3972827"/>
              <a:ext cx="130413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901684" y="3834327"/>
              <a:ext cx="1848583" cy="276999"/>
            </a:xfrm>
            <a:prstGeom prst="rect">
              <a:avLst/>
            </a:prstGeom>
            <a:noFill/>
          </p:spPr>
          <p:txBody>
            <a:bodyPr wrap="none" rtlCol="0">
              <a:spAutoFit/>
            </a:bodyPr>
            <a:lstStyle/>
            <a:p>
              <a:pPr>
                <a:buClr>
                  <a:schemeClr val="accent5"/>
                </a:buClr>
              </a:pPr>
              <a:r>
                <a:rPr lang="en-GB" sz="1200" noProof="0" dirty="0">
                  <a:solidFill>
                    <a:srgbClr val="FF0000"/>
                  </a:solidFill>
                </a:rPr>
                <a:t>Position of current folder</a:t>
              </a:r>
            </a:p>
          </p:txBody>
        </p:sp>
      </p:grpSp>
      <p:pic>
        <p:nvPicPr>
          <p:cNvPr id="5" name="Audio Recording 24 Oct 2020 at 18:31:45" descr="Audio Recording 24 Oct 2020 at 18:31:45">
            <a:hlinkClick r:id="" action="ppaction://media"/>
            <a:extLst>
              <a:ext uri="{FF2B5EF4-FFF2-40B4-BE49-F238E27FC236}">
                <a16:creationId xmlns:a16="http://schemas.microsoft.com/office/drawing/2014/main" id="{ADFC16F0-24F5-8240-855D-31742842F1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62478" y="-1207523"/>
            <a:ext cx="812800" cy="812800"/>
          </a:xfrm>
          <a:prstGeom prst="rect">
            <a:avLst/>
          </a:prstGeom>
        </p:spPr>
      </p:pic>
    </p:spTree>
    <p:extLst>
      <p:ext uri="{BB962C8B-B14F-4D97-AF65-F5344CB8AC3E}">
        <p14:creationId xmlns:p14="http://schemas.microsoft.com/office/powerpoint/2010/main" val="1408292797"/>
      </p:ext>
    </p:extLst>
  </p:cSld>
  <p:clrMapOvr>
    <a:masterClrMapping/>
  </p:clrMapOvr>
  <mc:AlternateContent xmlns:mc="http://schemas.openxmlformats.org/markup-compatibility/2006" xmlns:p14="http://schemas.microsoft.com/office/powerpoint/2010/main">
    <mc:Choice Requires="p14">
      <p:transition spd="slow" p14:dur="2000" advTm="14642"/>
    </mc:Choice>
    <mc:Fallback xmlns="">
      <p:transition spd="slow" advTm="146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1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14" objId="5"/>
        <p14:stopEvt time="14531" objId="5"/>
      </p14:showEvtLst>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A6D258-D6A1-4EE1-84D6-6905B93C900E}"/>
              </a:ext>
            </a:extLst>
          </p:cNvPr>
          <p:cNvSpPr>
            <a:spLocks noGrp="1"/>
          </p:cNvSpPr>
          <p:nvPr>
            <p:ph idx="1"/>
          </p:nvPr>
        </p:nvSpPr>
        <p:spPr>
          <a:xfrm>
            <a:off x="8625600" y="1795133"/>
            <a:ext cx="2892970" cy="1542264"/>
          </a:xfrm>
        </p:spPr>
        <p:txBody>
          <a:bodyPr/>
          <a:lstStyle/>
          <a:p>
            <a:r>
              <a:rPr lang="en-GB" sz="2200" dirty="0"/>
              <a:t>If you need to download one file, place the mouse on the name of the file</a:t>
            </a:r>
          </a:p>
          <a:p>
            <a:r>
              <a:rPr lang="en-GB" sz="2200" dirty="0"/>
              <a:t>A submenu appears with several actions (according to your access rights), click </a:t>
            </a:r>
            <a:r>
              <a:rPr lang="en-GB" sz="2200" b="1" dirty="0"/>
              <a:t>Download</a:t>
            </a:r>
            <a:endParaRPr lang="en-GB" dirty="0"/>
          </a:p>
        </p:txBody>
      </p:sp>
      <p:sp>
        <p:nvSpPr>
          <p:cNvPr id="3" name="Title 2">
            <a:extLst>
              <a:ext uri="{FF2B5EF4-FFF2-40B4-BE49-F238E27FC236}">
                <a16:creationId xmlns:a16="http://schemas.microsoft.com/office/drawing/2014/main" id="{8C68F008-8D07-44DE-80B3-2C06AE1096B2}"/>
              </a:ext>
            </a:extLst>
          </p:cNvPr>
          <p:cNvSpPr>
            <a:spLocks noGrp="1"/>
          </p:cNvSpPr>
          <p:nvPr>
            <p:ph type="title"/>
          </p:nvPr>
        </p:nvSpPr>
        <p:spPr/>
        <p:txBody>
          <a:bodyPr/>
          <a:lstStyle/>
          <a:p>
            <a:r>
              <a:rPr lang="en-US" dirty="0"/>
              <a:t>Download files (1/2)</a:t>
            </a:r>
          </a:p>
        </p:txBody>
      </p:sp>
      <p:grpSp>
        <p:nvGrpSpPr>
          <p:cNvPr id="7" name="Group 6"/>
          <p:cNvGrpSpPr/>
          <p:nvPr/>
        </p:nvGrpSpPr>
        <p:grpSpPr>
          <a:xfrm>
            <a:off x="185743" y="1795133"/>
            <a:ext cx="8127844" cy="3612526"/>
            <a:chOff x="658709" y="3039230"/>
            <a:chExt cx="8127844" cy="3612526"/>
          </a:xfrm>
        </p:grpSpPr>
        <p:pic>
          <p:nvPicPr>
            <p:cNvPr id="4" name="Picture 3"/>
            <p:cNvPicPr>
              <a:picLocks noChangeAspect="1"/>
            </p:cNvPicPr>
            <p:nvPr/>
          </p:nvPicPr>
          <p:blipFill rotWithShape="1">
            <a:blip r:embed="rId5"/>
            <a:srcRect t="11296" b="29423"/>
            <a:stretch/>
          </p:blipFill>
          <p:spPr>
            <a:xfrm>
              <a:off x="970722" y="3039230"/>
              <a:ext cx="7815831" cy="3612526"/>
            </a:xfrm>
            <a:prstGeom prst="rect">
              <a:avLst/>
            </a:prstGeom>
          </p:spPr>
        </p:pic>
        <p:sp>
          <p:nvSpPr>
            <p:cNvPr id="5" name="Rectangle 4"/>
            <p:cNvSpPr/>
            <p:nvPr/>
          </p:nvSpPr>
          <p:spPr>
            <a:xfrm>
              <a:off x="1733128" y="5752405"/>
              <a:ext cx="444807" cy="1911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a:endCxn id="5" idx="1"/>
            </p:cNvCxnSpPr>
            <p:nvPr/>
          </p:nvCxnSpPr>
          <p:spPr>
            <a:xfrm>
              <a:off x="658709" y="5838321"/>
              <a:ext cx="1074419" cy="96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8" name="Pfeil nach unten 7">
            <a:extLst>
              <a:ext uri="{FF2B5EF4-FFF2-40B4-BE49-F238E27FC236}">
                <a16:creationId xmlns:a16="http://schemas.microsoft.com/office/drawing/2014/main" id="{1F876D75-67DF-2241-85C5-AE1249BFB271}"/>
              </a:ext>
            </a:extLst>
          </p:cNvPr>
          <p:cNvSpPr/>
          <p:nvPr/>
        </p:nvSpPr>
        <p:spPr>
          <a:xfrm>
            <a:off x="5402687" y="0"/>
            <a:ext cx="3760631" cy="179513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download</a:t>
            </a:r>
          </a:p>
        </p:txBody>
      </p:sp>
      <p:pic>
        <p:nvPicPr>
          <p:cNvPr id="9" name="Audio Recording 24 Oct 2020 at 18:32:18" descr="Audio Recording 24 Oct 2020 at 18:32:18">
            <a:hlinkClick r:id="" action="ppaction://media"/>
            <a:extLst>
              <a:ext uri="{FF2B5EF4-FFF2-40B4-BE49-F238E27FC236}">
                <a16:creationId xmlns:a16="http://schemas.microsoft.com/office/drawing/2014/main" id="{8CD7CCB6-4E6E-8E40-B9CF-3F4777D9FFB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402687" y="-1031578"/>
            <a:ext cx="812800" cy="812800"/>
          </a:xfrm>
          <a:prstGeom prst="rect">
            <a:avLst/>
          </a:prstGeom>
        </p:spPr>
      </p:pic>
    </p:spTree>
    <p:extLst>
      <p:ext uri="{BB962C8B-B14F-4D97-AF65-F5344CB8AC3E}">
        <p14:creationId xmlns:p14="http://schemas.microsoft.com/office/powerpoint/2010/main" val="1401668677"/>
      </p:ext>
    </p:extLst>
  </p:cSld>
  <p:clrMapOvr>
    <a:masterClrMapping/>
  </p:clrMapOvr>
  <mc:AlternateContent xmlns:mc="http://schemas.openxmlformats.org/markup-compatibility/2006" xmlns:p14="http://schemas.microsoft.com/office/powerpoint/2010/main">
    <mc:Choice Requires="p14">
      <p:transition spd="slow" p14:dur="2000" advTm="15549"/>
    </mc:Choice>
    <mc:Fallback xmlns="">
      <p:transition spd="slow" advTm="155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76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extLst>
    <p:ext uri="{E180D4A7-C9FB-4DFB-919C-405C955672EB}">
      <p14:showEvtLst xmlns:p14="http://schemas.microsoft.com/office/powerpoint/2010/main">
        <p14:playEvt time="19" objId="9"/>
        <p14:stopEvt time="14139" objId="9"/>
      </p14:showEvtLst>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A6D258-D6A1-4EE1-84D6-6905B93C900E}"/>
              </a:ext>
            </a:extLst>
          </p:cNvPr>
          <p:cNvSpPr>
            <a:spLocks noGrp="1"/>
          </p:cNvSpPr>
          <p:nvPr>
            <p:ph idx="1"/>
          </p:nvPr>
        </p:nvSpPr>
        <p:spPr>
          <a:xfrm>
            <a:off x="729256" y="1732161"/>
            <a:ext cx="3673396" cy="1542264"/>
          </a:xfrm>
        </p:spPr>
        <p:txBody>
          <a:bodyPr/>
          <a:lstStyle/>
          <a:p>
            <a:pPr>
              <a:spcAft>
                <a:spcPts val="1200"/>
              </a:spcAft>
            </a:pPr>
            <a:r>
              <a:rPr lang="en-GB" sz="2200" dirty="0"/>
              <a:t>If you need to download multiple files, select the files using the checkbox on the left of the filenames</a:t>
            </a:r>
          </a:p>
          <a:p>
            <a:pPr>
              <a:spcAft>
                <a:spcPts val="1200"/>
              </a:spcAft>
            </a:pPr>
            <a:r>
              <a:rPr lang="en-GB" sz="2200" dirty="0"/>
              <a:t>When all the files are selected, click </a:t>
            </a:r>
            <a:r>
              <a:rPr lang="en-GB" sz="2200" b="1" dirty="0"/>
              <a:t>Download</a:t>
            </a:r>
            <a:r>
              <a:rPr lang="en-GB" sz="2200" dirty="0"/>
              <a:t>.</a:t>
            </a:r>
          </a:p>
        </p:txBody>
      </p:sp>
      <p:sp>
        <p:nvSpPr>
          <p:cNvPr id="3" name="Title 2">
            <a:extLst>
              <a:ext uri="{FF2B5EF4-FFF2-40B4-BE49-F238E27FC236}">
                <a16:creationId xmlns:a16="http://schemas.microsoft.com/office/drawing/2014/main" id="{8C68F008-8D07-44DE-80B3-2C06AE1096B2}"/>
              </a:ext>
            </a:extLst>
          </p:cNvPr>
          <p:cNvSpPr>
            <a:spLocks noGrp="1"/>
          </p:cNvSpPr>
          <p:nvPr>
            <p:ph type="title"/>
          </p:nvPr>
        </p:nvSpPr>
        <p:spPr/>
        <p:txBody>
          <a:bodyPr/>
          <a:lstStyle/>
          <a:p>
            <a:r>
              <a:rPr lang="en-US" dirty="0"/>
              <a:t>Download files (2/2)</a:t>
            </a:r>
          </a:p>
        </p:txBody>
      </p:sp>
      <p:grpSp>
        <p:nvGrpSpPr>
          <p:cNvPr id="9" name="Agrupar 8"/>
          <p:cNvGrpSpPr/>
          <p:nvPr/>
        </p:nvGrpSpPr>
        <p:grpSpPr>
          <a:xfrm>
            <a:off x="4294718" y="1732161"/>
            <a:ext cx="7730836" cy="3901375"/>
            <a:chOff x="532015" y="2757909"/>
            <a:chExt cx="7730836" cy="3901375"/>
          </a:xfrm>
        </p:grpSpPr>
        <p:pic>
          <p:nvPicPr>
            <p:cNvPr id="4" name="Picture 3"/>
            <p:cNvPicPr>
              <a:picLocks noChangeAspect="1"/>
            </p:cNvPicPr>
            <p:nvPr/>
          </p:nvPicPr>
          <p:blipFill>
            <a:blip r:embed="rId4"/>
            <a:stretch>
              <a:fillRect/>
            </a:stretch>
          </p:blipFill>
          <p:spPr>
            <a:xfrm>
              <a:off x="970722" y="2757909"/>
              <a:ext cx="7292129" cy="3901375"/>
            </a:xfrm>
            <a:prstGeom prst="rect">
              <a:avLst/>
            </a:prstGeom>
          </p:spPr>
        </p:pic>
        <p:sp>
          <p:nvSpPr>
            <p:cNvPr id="5" name="Rectangle 4"/>
            <p:cNvSpPr/>
            <p:nvPr/>
          </p:nvSpPr>
          <p:spPr>
            <a:xfrm>
              <a:off x="1172094" y="5469774"/>
              <a:ext cx="208426" cy="2493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Arrow Connector 5"/>
            <p:cNvCxnSpPr>
              <a:endCxn id="5" idx="1"/>
            </p:cNvCxnSpPr>
            <p:nvPr/>
          </p:nvCxnSpPr>
          <p:spPr>
            <a:xfrm>
              <a:off x="532015" y="5594465"/>
              <a:ext cx="64007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548245" y="5037513"/>
              <a:ext cx="661547" cy="365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a:off x="1879018" y="4214553"/>
              <a:ext cx="0" cy="8229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Pfeil nach unten 9">
            <a:extLst>
              <a:ext uri="{FF2B5EF4-FFF2-40B4-BE49-F238E27FC236}">
                <a16:creationId xmlns:a16="http://schemas.microsoft.com/office/drawing/2014/main" id="{1CC58239-34AA-774C-8FBC-67203F91EAB0}"/>
              </a:ext>
            </a:extLst>
          </p:cNvPr>
          <p:cNvSpPr/>
          <p:nvPr/>
        </p:nvSpPr>
        <p:spPr>
          <a:xfrm>
            <a:off x="5402687" y="0"/>
            <a:ext cx="3760631" cy="1795133"/>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download</a:t>
            </a:r>
          </a:p>
        </p:txBody>
      </p:sp>
      <p:pic>
        <p:nvPicPr>
          <p:cNvPr id="11" name="Audio Recording 24 Oct 2020 at 18:32:54" descr="Audio Recording 24 Oct 2020 at 18:32:54">
            <a:hlinkClick r:id="" action="ppaction://media"/>
            <a:extLst>
              <a:ext uri="{FF2B5EF4-FFF2-40B4-BE49-F238E27FC236}">
                <a16:creationId xmlns:a16="http://schemas.microsoft.com/office/drawing/2014/main" id="{E3604373-8F21-6844-B9CF-59F26461480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107500" y="-1542905"/>
            <a:ext cx="812800" cy="812800"/>
          </a:xfrm>
          <a:prstGeom prst="rect">
            <a:avLst/>
          </a:prstGeom>
        </p:spPr>
      </p:pic>
    </p:spTree>
    <p:extLst>
      <p:ext uri="{BB962C8B-B14F-4D97-AF65-F5344CB8AC3E}">
        <p14:creationId xmlns:p14="http://schemas.microsoft.com/office/powerpoint/2010/main" val="1199936107"/>
      </p:ext>
    </p:extLst>
  </p:cSld>
  <p:clrMapOvr>
    <a:masterClrMapping/>
  </p:clrMapOvr>
  <mc:AlternateContent xmlns:mc="http://schemas.openxmlformats.org/markup-compatibility/2006" xmlns:p14="http://schemas.microsoft.com/office/powerpoint/2010/main">
    <mc:Choice Requires="p14">
      <p:transition spd="slow" p14:dur="2000" advTm="14180"/>
    </mc:Choice>
    <mc:Fallback xmlns="">
      <p:transition spd="slow" advTm="141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99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extLst>
    <p:ext uri="{E180D4A7-C9FB-4DFB-919C-405C955672EB}">
      <p14:showEvtLst xmlns:p14="http://schemas.microsoft.com/office/powerpoint/2010/main">
        <p14:playEvt time="22" objId="11"/>
        <p14:stopEvt time="13354" objId="11"/>
      </p14:showEvtLst>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8F008-8D07-44DE-80B3-2C06AE1096B2}"/>
              </a:ext>
            </a:extLst>
          </p:cNvPr>
          <p:cNvSpPr>
            <a:spLocks noGrp="1"/>
          </p:cNvSpPr>
          <p:nvPr>
            <p:ph type="title"/>
          </p:nvPr>
        </p:nvSpPr>
        <p:spPr/>
        <p:txBody>
          <a:bodyPr/>
          <a:lstStyle/>
          <a:p>
            <a:r>
              <a:rPr lang="en-US" dirty="0"/>
              <a:t>Upload files (1/2)</a:t>
            </a:r>
          </a:p>
        </p:txBody>
      </p:sp>
      <p:sp>
        <p:nvSpPr>
          <p:cNvPr id="6" name="Content Placeholder 1">
            <a:extLst>
              <a:ext uri="{FF2B5EF4-FFF2-40B4-BE49-F238E27FC236}">
                <a16:creationId xmlns:a16="http://schemas.microsoft.com/office/drawing/2014/main" id="{16A6D258-D6A1-4EE1-84D6-6905B93C900E}"/>
              </a:ext>
            </a:extLst>
          </p:cNvPr>
          <p:cNvSpPr>
            <a:spLocks noGrp="1"/>
          </p:cNvSpPr>
          <p:nvPr>
            <p:ph idx="1"/>
          </p:nvPr>
        </p:nvSpPr>
        <p:spPr>
          <a:xfrm>
            <a:off x="967153" y="1647006"/>
            <a:ext cx="10267462" cy="1542264"/>
          </a:xfrm>
        </p:spPr>
        <p:txBody>
          <a:bodyPr/>
          <a:lstStyle/>
          <a:p>
            <a:pPr marL="0" indent="0" algn="just">
              <a:buNone/>
            </a:pPr>
            <a:r>
              <a:rPr lang="en-GB" sz="2000" dirty="0"/>
              <a:t>From </a:t>
            </a:r>
            <a:r>
              <a:rPr lang="en-GB" sz="2000" b="1" dirty="0"/>
              <a:t>Library</a:t>
            </a:r>
            <a:r>
              <a:rPr lang="en-GB" sz="2000" dirty="0"/>
              <a:t> go to the desired folder. Click </a:t>
            </a:r>
            <a:r>
              <a:rPr lang="en-GB" sz="2000" b="1" dirty="0"/>
              <a:t>ADD</a:t>
            </a:r>
            <a:r>
              <a:rPr lang="en-GB" sz="2000" dirty="0"/>
              <a:t> and then </a:t>
            </a:r>
            <a:r>
              <a:rPr lang="en-GB" sz="2000" b="1" dirty="0"/>
              <a:t>FILES</a:t>
            </a:r>
            <a:r>
              <a:rPr lang="en-GB" sz="2000" dirty="0"/>
              <a:t>.</a:t>
            </a:r>
          </a:p>
        </p:txBody>
      </p:sp>
      <p:grpSp>
        <p:nvGrpSpPr>
          <p:cNvPr id="2" name="Group 1"/>
          <p:cNvGrpSpPr/>
          <p:nvPr/>
        </p:nvGrpSpPr>
        <p:grpSpPr>
          <a:xfrm>
            <a:off x="1061746" y="2344566"/>
            <a:ext cx="7786149" cy="4178833"/>
            <a:chOff x="970722" y="2544263"/>
            <a:chExt cx="7786149" cy="4178833"/>
          </a:xfrm>
        </p:grpSpPr>
        <p:pic>
          <p:nvPicPr>
            <p:cNvPr id="4" name="Picture 3"/>
            <p:cNvPicPr>
              <a:picLocks noChangeAspect="1"/>
            </p:cNvPicPr>
            <p:nvPr/>
          </p:nvPicPr>
          <p:blipFill>
            <a:blip r:embed="rId5"/>
            <a:stretch>
              <a:fillRect/>
            </a:stretch>
          </p:blipFill>
          <p:spPr>
            <a:xfrm>
              <a:off x="970722" y="2544263"/>
              <a:ext cx="7786149" cy="4178833"/>
            </a:xfrm>
            <a:prstGeom prst="rect">
              <a:avLst/>
            </a:prstGeom>
          </p:spPr>
        </p:pic>
        <p:sp>
          <p:nvSpPr>
            <p:cNvPr id="5" name="Rectangle 4"/>
            <p:cNvSpPr/>
            <p:nvPr/>
          </p:nvSpPr>
          <p:spPr>
            <a:xfrm>
              <a:off x="6098183" y="4339243"/>
              <a:ext cx="1178330" cy="7148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endCxn id="5" idx="1"/>
            </p:cNvCxnSpPr>
            <p:nvPr/>
          </p:nvCxnSpPr>
          <p:spPr>
            <a:xfrm>
              <a:off x="5347960" y="4688378"/>
              <a:ext cx="750223" cy="83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7924909" y="3868585"/>
              <a:ext cx="730126" cy="3657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Arrow Connector 8"/>
            <p:cNvCxnSpPr/>
            <p:nvPr/>
          </p:nvCxnSpPr>
          <p:spPr>
            <a:xfrm>
              <a:off x="8281659" y="2995747"/>
              <a:ext cx="0" cy="87283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Pfeil nach oben 9">
            <a:extLst>
              <a:ext uri="{FF2B5EF4-FFF2-40B4-BE49-F238E27FC236}">
                <a16:creationId xmlns:a16="http://schemas.microsoft.com/office/drawing/2014/main" id="{2C5FDC9B-136C-DE4D-856B-EBB6DFB872F1}"/>
              </a:ext>
            </a:extLst>
          </p:cNvPr>
          <p:cNvSpPr/>
          <p:nvPr/>
        </p:nvSpPr>
        <p:spPr>
          <a:xfrm>
            <a:off x="3930950" y="17369"/>
            <a:ext cx="3245585" cy="1358721"/>
          </a:xfrm>
          <a:prstGeom prst="up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Upload</a:t>
            </a:r>
          </a:p>
        </p:txBody>
      </p:sp>
      <p:pic>
        <p:nvPicPr>
          <p:cNvPr id="11" name="Audio Recording 24 Oct 2020 at 18:33:35" descr="Audio Recording 24 Oct 2020 at 18:33:35">
            <a:hlinkClick r:id="" action="ppaction://media"/>
            <a:extLst>
              <a:ext uri="{FF2B5EF4-FFF2-40B4-BE49-F238E27FC236}">
                <a16:creationId xmlns:a16="http://schemas.microsoft.com/office/drawing/2014/main" id="{A3FF1B51-48F9-974D-B79F-67F7CFB3916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846179" y="-1346545"/>
            <a:ext cx="812800" cy="812800"/>
          </a:xfrm>
          <a:prstGeom prst="rect">
            <a:avLst/>
          </a:prstGeom>
        </p:spPr>
      </p:pic>
    </p:spTree>
    <p:extLst>
      <p:ext uri="{BB962C8B-B14F-4D97-AF65-F5344CB8AC3E}">
        <p14:creationId xmlns:p14="http://schemas.microsoft.com/office/powerpoint/2010/main" val="2863550915"/>
      </p:ext>
    </p:extLst>
  </p:cSld>
  <p:clrMapOvr>
    <a:masterClrMapping/>
  </p:clrMapOvr>
  <mc:AlternateContent xmlns:mc="http://schemas.openxmlformats.org/markup-compatibility/2006" xmlns:p14="http://schemas.microsoft.com/office/powerpoint/2010/main">
    <mc:Choice Requires="p14">
      <p:transition spd="slow" p14:dur="2000" advTm="17130"/>
    </mc:Choice>
    <mc:Fallback xmlns="">
      <p:transition spd="slow" advTm="17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024"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extLst>
    <p:ext uri="{E180D4A7-C9FB-4DFB-919C-405C955672EB}">
      <p14:showEvtLst xmlns:p14="http://schemas.microsoft.com/office/powerpoint/2010/main">
        <p14:playEvt time="33" objId="11"/>
        <p14:stopEvt time="17130" objId="11"/>
      </p14:showEvtLst>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68F008-8D07-44DE-80B3-2C06AE1096B2}"/>
              </a:ext>
            </a:extLst>
          </p:cNvPr>
          <p:cNvSpPr>
            <a:spLocks noGrp="1"/>
          </p:cNvSpPr>
          <p:nvPr>
            <p:ph type="title"/>
          </p:nvPr>
        </p:nvSpPr>
        <p:spPr/>
        <p:txBody>
          <a:bodyPr/>
          <a:lstStyle/>
          <a:p>
            <a:r>
              <a:rPr lang="en-US" dirty="0"/>
              <a:t>Upload files (2/2)</a:t>
            </a:r>
          </a:p>
        </p:txBody>
      </p:sp>
      <p:sp>
        <p:nvSpPr>
          <p:cNvPr id="6" name="Content Placeholder 1">
            <a:extLst>
              <a:ext uri="{FF2B5EF4-FFF2-40B4-BE49-F238E27FC236}">
                <a16:creationId xmlns:a16="http://schemas.microsoft.com/office/drawing/2014/main" id="{16A6D258-D6A1-4EE1-84D6-6905B93C900E}"/>
              </a:ext>
            </a:extLst>
          </p:cNvPr>
          <p:cNvSpPr>
            <a:spLocks noGrp="1"/>
          </p:cNvSpPr>
          <p:nvPr>
            <p:ph idx="1"/>
          </p:nvPr>
        </p:nvSpPr>
        <p:spPr>
          <a:xfrm>
            <a:off x="622723" y="4961370"/>
            <a:ext cx="4270452" cy="1542264"/>
          </a:xfrm>
        </p:spPr>
        <p:txBody>
          <a:bodyPr/>
          <a:lstStyle/>
          <a:p>
            <a:pPr marL="0" indent="0">
              <a:buNone/>
            </a:pPr>
            <a:r>
              <a:rPr lang="en-GB" sz="2000" dirty="0"/>
              <a:t>Select the file(s) to be uploaded by clicking </a:t>
            </a:r>
            <a:r>
              <a:rPr lang="en-GB" sz="2000" b="1" dirty="0"/>
              <a:t>ADD FILES </a:t>
            </a:r>
            <a:r>
              <a:rPr lang="en-GB" sz="2000" dirty="0"/>
              <a:t>or simply dragging and dropping the file(s) in the dashed area, click </a:t>
            </a:r>
            <a:r>
              <a:rPr lang="en-GB" sz="2000" b="1" dirty="0"/>
              <a:t>UPLOAD</a:t>
            </a:r>
            <a:r>
              <a:rPr lang="en-GB" sz="2000" dirty="0"/>
              <a:t> and then </a:t>
            </a:r>
            <a:r>
              <a:rPr lang="en-GB" sz="2000" b="1" dirty="0"/>
              <a:t>FINISH</a:t>
            </a:r>
            <a:r>
              <a:rPr lang="en-GB" sz="2000" dirty="0"/>
              <a:t>.</a:t>
            </a:r>
          </a:p>
        </p:txBody>
      </p:sp>
      <p:grpSp>
        <p:nvGrpSpPr>
          <p:cNvPr id="2" name="Group 1"/>
          <p:cNvGrpSpPr/>
          <p:nvPr/>
        </p:nvGrpSpPr>
        <p:grpSpPr>
          <a:xfrm>
            <a:off x="2194504" y="1645549"/>
            <a:ext cx="9716779" cy="4388815"/>
            <a:chOff x="167055" y="2297190"/>
            <a:chExt cx="9716779" cy="4388815"/>
          </a:xfrm>
        </p:grpSpPr>
        <p:pic>
          <p:nvPicPr>
            <p:cNvPr id="4" name="Picture 3"/>
            <p:cNvPicPr>
              <a:picLocks noChangeAspect="1"/>
            </p:cNvPicPr>
            <p:nvPr/>
          </p:nvPicPr>
          <p:blipFill>
            <a:blip r:embed="rId4"/>
            <a:stretch>
              <a:fillRect/>
            </a:stretch>
          </p:blipFill>
          <p:spPr>
            <a:xfrm>
              <a:off x="967153" y="2297190"/>
              <a:ext cx="4411182" cy="2852866"/>
            </a:xfrm>
            <a:prstGeom prst="rect">
              <a:avLst/>
            </a:prstGeom>
          </p:spPr>
        </p:pic>
        <p:sp>
          <p:nvSpPr>
            <p:cNvPr id="5" name="Rectangle 4"/>
            <p:cNvSpPr/>
            <p:nvPr/>
          </p:nvSpPr>
          <p:spPr>
            <a:xfrm>
              <a:off x="967154" y="2867291"/>
              <a:ext cx="1485102" cy="15800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Arrow Connector 6"/>
            <p:cNvCxnSpPr>
              <a:endCxn id="5" idx="1"/>
            </p:cNvCxnSpPr>
            <p:nvPr/>
          </p:nvCxnSpPr>
          <p:spPr>
            <a:xfrm>
              <a:off x="167055" y="3653437"/>
              <a:ext cx="800099" cy="38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5"/>
            <a:stretch>
              <a:fillRect/>
            </a:stretch>
          </p:blipFill>
          <p:spPr>
            <a:xfrm>
              <a:off x="5004262" y="3318327"/>
              <a:ext cx="4879572" cy="3309488"/>
            </a:xfrm>
            <a:prstGeom prst="rect">
              <a:avLst/>
            </a:prstGeom>
          </p:spPr>
        </p:pic>
        <p:sp>
          <p:nvSpPr>
            <p:cNvPr id="9" name="Rectangle 8"/>
            <p:cNvSpPr/>
            <p:nvPr/>
          </p:nvSpPr>
          <p:spPr>
            <a:xfrm>
              <a:off x="6727074" y="6328558"/>
              <a:ext cx="729443" cy="3574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a:endCxn id="9" idx="1"/>
            </p:cNvCxnSpPr>
            <p:nvPr/>
          </p:nvCxnSpPr>
          <p:spPr>
            <a:xfrm>
              <a:off x="5976851" y="6503126"/>
              <a:ext cx="750223" cy="41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576945" y="4937760"/>
              <a:ext cx="604754" cy="25837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flipV="1">
              <a:off x="2882787" y="5196133"/>
              <a:ext cx="3810" cy="73953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Bent Arrow 12"/>
            <p:cNvSpPr/>
            <p:nvPr/>
          </p:nvSpPr>
          <p:spPr>
            <a:xfrm rot="5400000">
              <a:off x="5662783" y="2528254"/>
              <a:ext cx="570349" cy="893417"/>
            </a:xfrm>
            <a:prstGeom prst="bentArrow">
              <a:avLst>
                <a:gd name="adj1" fmla="val 19100"/>
                <a:gd name="adj2" fmla="val 21298"/>
                <a:gd name="adj3" fmla="val 20055"/>
                <a:gd name="adj4" fmla="val 4265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4" name="Pfeil nach oben 13">
            <a:extLst>
              <a:ext uri="{FF2B5EF4-FFF2-40B4-BE49-F238E27FC236}">
                <a16:creationId xmlns:a16="http://schemas.microsoft.com/office/drawing/2014/main" id="{D4171069-7200-254F-A8F1-883EAB052EE3}"/>
              </a:ext>
            </a:extLst>
          </p:cNvPr>
          <p:cNvSpPr/>
          <p:nvPr/>
        </p:nvSpPr>
        <p:spPr>
          <a:xfrm>
            <a:off x="3930950" y="17369"/>
            <a:ext cx="3245585" cy="1358721"/>
          </a:xfrm>
          <a:prstGeom prst="up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Upload</a:t>
            </a:r>
          </a:p>
        </p:txBody>
      </p:sp>
      <p:pic>
        <p:nvPicPr>
          <p:cNvPr id="15" name="Audio Recording 24 Oct 2020 at 18:35:30" descr="Audio Recording 24 Oct 2020 at 18:35:30">
            <a:hlinkClick r:id="" action="ppaction://media"/>
            <a:extLst>
              <a:ext uri="{FF2B5EF4-FFF2-40B4-BE49-F238E27FC236}">
                <a16:creationId xmlns:a16="http://schemas.microsoft.com/office/drawing/2014/main" id="{3D50AD83-F2DC-974A-93DA-CD40D74AAA4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83705" y="-1291740"/>
            <a:ext cx="812800" cy="812800"/>
          </a:xfrm>
          <a:prstGeom prst="rect">
            <a:avLst/>
          </a:prstGeom>
        </p:spPr>
      </p:pic>
    </p:spTree>
    <p:extLst>
      <p:ext uri="{BB962C8B-B14F-4D97-AF65-F5344CB8AC3E}">
        <p14:creationId xmlns:p14="http://schemas.microsoft.com/office/powerpoint/2010/main" val="4280303294"/>
      </p:ext>
    </p:extLst>
  </p:cSld>
  <p:clrMapOvr>
    <a:masterClrMapping/>
  </p:clrMapOvr>
  <mc:AlternateContent xmlns:mc="http://schemas.openxmlformats.org/markup-compatibility/2006" xmlns:p14="http://schemas.microsoft.com/office/powerpoint/2010/main">
    <mc:Choice Requires="p14">
      <p:transition spd="slow" p14:dur="2000" advTm="45772"/>
    </mc:Choice>
    <mc:Fallback xmlns="">
      <p:transition spd="slow" advTm="4577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4864"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5"/>
                </p:tgtEl>
              </p:cMediaNode>
            </p:audio>
          </p:childTnLst>
        </p:cTn>
      </p:par>
    </p:tnLst>
  </p:timing>
  <p:extLst>
    <p:ext uri="{E180D4A7-C9FB-4DFB-919C-405C955672EB}">
      <p14:showEvtLst xmlns:p14="http://schemas.microsoft.com/office/powerpoint/2010/main">
        <p14:playEvt time="30" objId="15"/>
        <p14:stopEvt time="45731" objId="15"/>
      </p14:showEvtLst>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B9733-BFB6-44BE-ACBB-BDDB3D2B79B4}"/>
              </a:ext>
            </a:extLst>
          </p:cNvPr>
          <p:cNvSpPr>
            <a:spLocks noGrp="1"/>
          </p:cNvSpPr>
          <p:nvPr>
            <p:ph type="ctrTitle"/>
          </p:nvPr>
        </p:nvSpPr>
        <p:spPr/>
        <p:txBody>
          <a:bodyPr/>
          <a:lstStyle/>
          <a:p>
            <a:r>
              <a:rPr lang="de-DE" sz="4000" dirty="0" err="1"/>
              <a:t>Notification</a:t>
            </a:r>
            <a:r>
              <a:rPr lang="de-DE" sz="4000" dirty="0"/>
              <a:t> </a:t>
            </a:r>
            <a:r>
              <a:rPr lang="de-DE" sz="4000" dirty="0" err="1"/>
              <a:t>emails</a:t>
            </a:r>
            <a:r>
              <a:rPr lang="de-DE" sz="4000" dirty="0"/>
              <a:t> </a:t>
            </a:r>
            <a:r>
              <a:rPr lang="de-DE" sz="4000" dirty="0" err="1"/>
              <a:t>from</a:t>
            </a:r>
            <a:r>
              <a:rPr lang="de-DE" sz="4000" dirty="0"/>
              <a:t> CIRCABC</a:t>
            </a:r>
            <a:endParaRPr lang="en-GB" sz="4000" dirty="0"/>
          </a:p>
        </p:txBody>
      </p:sp>
      <p:pic>
        <p:nvPicPr>
          <p:cNvPr id="3" name="Audio Recording 24 Oct 2020 at 18:36:01" descr="Audio Recording 24 Oct 2020 at 18:36:01">
            <a:hlinkClick r:id="" action="ppaction://media"/>
            <a:extLst>
              <a:ext uri="{FF2B5EF4-FFF2-40B4-BE49-F238E27FC236}">
                <a16:creationId xmlns:a16="http://schemas.microsoft.com/office/drawing/2014/main" id="{3098547C-DF37-9D47-B7FD-E32B7255CFF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689600" y="-1477211"/>
            <a:ext cx="812800" cy="812800"/>
          </a:xfrm>
          <a:prstGeom prst="rect">
            <a:avLst/>
          </a:prstGeom>
        </p:spPr>
      </p:pic>
    </p:spTree>
    <p:extLst>
      <p:ext uri="{BB962C8B-B14F-4D97-AF65-F5344CB8AC3E}">
        <p14:creationId xmlns:p14="http://schemas.microsoft.com/office/powerpoint/2010/main" val="298208732"/>
      </p:ext>
    </p:extLst>
  </p:cSld>
  <p:clrMapOvr>
    <a:masterClrMapping/>
  </p:clrMapOvr>
  <mc:AlternateContent xmlns:mc="http://schemas.openxmlformats.org/markup-compatibility/2006" xmlns:p14="http://schemas.microsoft.com/office/powerpoint/2010/main">
    <mc:Choice Requires="p14">
      <p:transition spd="slow" p14:dur="2000" advTm="12954"/>
    </mc:Choice>
    <mc:Fallback xmlns="">
      <p:transition spd="slow" advTm="129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26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5" objId="3"/>
        <p14:stopEvt time="12954" objId="3"/>
      </p14:showEvtLst>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F53F7FB-D57C-44CA-AD68-3C351CC1FF06}"/>
              </a:ext>
            </a:extLst>
          </p:cNvPr>
          <p:cNvSpPr>
            <a:spLocks noGrp="1"/>
          </p:cNvSpPr>
          <p:nvPr>
            <p:ph idx="1"/>
          </p:nvPr>
        </p:nvSpPr>
        <p:spPr>
          <a:xfrm>
            <a:off x="7903499" y="1277775"/>
            <a:ext cx="3971731" cy="4126563"/>
          </a:xfrm>
        </p:spPr>
        <p:txBody>
          <a:bodyPr/>
          <a:lstStyle/>
          <a:p>
            <a:pPr marL="0" indent="0">
              <a:buNone/>
            </a:pPr>
            <a:r>
              <a:rPr lang="en-GB" sz="2000" dirty="0"/>
              <a:t>Whenever the content of a folder is modified, </a:t>
            </a:r>
            <a:r>
              <a:rPr lang="en-GB" sz="2000" b="1" dirty="0"/>
              <a:t>CIRCABC sends notification emails</a:t>
            </a:r>
            <a:r>
              <a:rPr lang="en-GB" sz="2000" dirty="0"/>
              <a:t>. These </a:t>
            </a:r>
            <a:br>
              <a:rPr lang="en-GB" sz="2000" dirty="0"/>
            </a:br>
            <a:r>
              <a:rPr lang="en-GB" sz="2000" dirty="0"/>
              <a:t>notifications allow you to </a:t>
            </a:r>
          </a:p>
          <a:p>
            <a:pPr marL="457200" indent="-457200">
              <a:buFont typeface="+mj-lt"/>
              <a:buAutoNum type="arabicPeriod"/>
            </a:pPr>
            <a:r>
              <a:rPr lang="en-GB" sz="2000" b="1" dirty="0"/>
              <a:t>Access the modified folder </a:t>
            </a:r>
            <a:r>
              <a:rPr lang="en-GB" sz="2000" dirty="0"/>
              <a:t>(e.g. new file uploaded) by clicking the button </a:t>
            </a:r>
            <a:r>
              <a:rPr lang="en-GB" sz="2000" b="1" dirty="0"/>
              <a:t>Visit</a:t>
            </a:r>
            <a:r>
              <a:rPr lang="en-GB" sz="2000" dirty="0"/>
              <a:t> coloured in green</a:t>
            </a:r>
          </a:p>
          <a:p>
            <a:pPr marL="457200" indent="-457200">
              <a:buFont typeface="+mj-lt"/>
              <a:buAutoNum type="arabicPeriod"/>
            </a:pPr>
            <a:r>
              <a:rPr lang="en-GB" sz="2000" b="1" dirty="0"/>
              <a:t>Access the file quickly </a:t>
            </a:r>
            <a:r>
              <a:rPr lang="en-GB" sz="2000" dirty="0"/>
              <a:t>by clicking the </a:t>
            </a:r>
            <a:r>
              <a:rPr lang="en-GB" sz="2000" b="1" dirty="0"/>
              <a:t>Direct access</a:t>
            </a:r>
            <a:r>
              <a:rPr lang="en-GB" sz="2000" dirty="0"/>
              <a:t> URL or the button </a:t>
            </a:r>
            <a:r>
              <a:rPr lang="en-GB" sz="2000" b="1" dirty="0"/>
              <a:t>Visit</a:t>
            </a:r>
            <a:r>
              <a:rPr lang="en-GB" sz="2000" dirty="0"/>
              <a:t> not coloured (you will be prompted to log in to ECAS)</a:t>
            </a:r>
          </a:p>
        </p:txBody>
      </p:sp>
      <p:sp>
        <p:nvSpPr>
          <p:cNvPr id="3" name="Title 2">
            <a:extLst>
              <a:ext uri="{FF2B5EF4-FFF2-40B4-BE49-F238E27FC236}">
                <a16:creationId xmlns:a16="http://schemas.microsoft.com/office/drawing/2014/main" id="{A866E6BD-168F-454D-8EA7-F1E7BB221F1A}"/>
              </a:ext>
            </a:extLst>
          </p:cNvPr>
          <p:cNvSpPr>
            <a:spLocks noGrp="1"/>
          </p:cNvSpPr>
          <p:nvPr>
            <p:ph type="title"/>
          </p:nvPr>
        </p:nvSpPr>
        <p:spPr>
          <a:xfrm>
            <a:off x="938525" y="252091"/>
            <a:ext cx="10263893" cy="782357"/>
          </a:xfrm>
        </p:spPr>
        <p:txBody>
          <a:bodyPr/>
          <a:lstStyle/>
          <a:p>
            <a:r>
              <a:rPr lang="en-GB" dirty="0"/>
              <a:t>Notification emails from CIRCABC</a:t>
            </a:r>
          </a:p>
        </p:txBody>
      </p:sp>
      <p:grpSp>
        <p:nvGrpSpPr>
          <p:cNvPr id="15" name="Group 14"/>
          <p:cNvGrpSpPr/>
          <p:nvPr/>
        </p:nvGrpSpPr>
        <p:grpSpPr>
          <a:xfrm>
            <a:off x="805469" y="1629075"/>
            <a:ext cx="6840237" cy="5228925"/>
            <a:chOff x="805469" y="1629075"/>
            <a:chExt cx="6840237" cy="5228925"/>
          </a:xfrm>
        </p:grpSpPr>
        <p:pic>
          <p:nvPicPr>
            <p:cNvPr id="8" name="Picture 7"/>
            <p:cNvPicPr>
              <a:picLocks noChangeAspect="1"/>
            </p:cNvPicPr>
            <p:nvPr/>
          </p:nvPicPr>
          <p:blipFill>
            <a:blip r:embed="rId4"/>
            <a:stretch>
              <a:fillRect/>
            </a:stretch>
          </p:blipFill>
          <p:spPr>
            <a:xfrm>
              <a:off x="805469" y="1629075"/>
              <a:ext cx="6840237" cy="5228925"/>
            </a:xfrm>
            <a:prstGeom prst="rect">
              <a:avLst/>
            </a:prstGeom>
          </p:spPr>
        </p:pic>
        <p:sp>
          <p:nvSpPr>
            <p:cNvPr id="9" name="Rectangle 8"/>
            <p:cNvSpPr/>
            <p:nvPr/>
          </p:nvSpPr>
          <p:spPr>
            <a:xfrm>
              <a:off x="5034993" y="3746308"/>
              <a:ext cx="486576" cy="3333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p:cNvCxnSpPr/>
            <p:nvPr/>
          </p:nvCxnSpPr>
          <p:spPr>
            <a:xfrm flipH="1">
              <a:off x="5521569" y="3903785"/>
              <a:ext cx="89095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01393" y="5071015"/>
              <a:ext cx="2620176" cy="6732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flipH="1">
              <a:off x="5521569" y="5404338"/>
              <a:ext cx="890954"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 name="Audio Recording 24 Oct 2020 at 18:37:30" descr="Audio Recording 24 Oct 2020 at 18:37:30">
            <a:hlinkClick r:id="" action="ppaction://media"/>
            <a:extLst>
              <a:ext uri="{FF2B5EF4-FFF2-40B4-BE49-F238E27FC236}">
                <a16:creationId xmlns:a16="http://schemas.microsoft.com/office/drawing/2014/main" id="{C5D9BC35-BC94-964D-9CF6-B3328126F31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1081942"/>
            <a:ext cx="812800" cy="812800"/>
          </a:xfrm>
          <a:prstGeom prst="rect">
            <a:avLst/>
          </a:prstGeom>
        </p:spPr>
      </p:pic>
    </p:spTree>
    <p:extLst>
      <p:ext uri="{BB962C8B-B14F-4D97-AF65-F5344CB8AC3E}">
        <p14:creationId xmlns:p14="http://schemas.microsoft.com/office/powerpoint/2010/main" val="3812065288"/>
      </p:ext>
    </p:extLst>
  </p:cSld>
  <p:clrMapOvr>
    <a:masterClrMapping/>
  </p:clrMapOvr>
  <mc:AlternateContent xmlns:mc="http://schemas.openxmlformats.org/markup-compatibility/2006" xmlns:p14="http://schemas.microsoft.com/office/powerpoint/2010/main">
    <mc:Choice Requires="p14">
      <p:transition spd="slow" p14:dur="2000" advTm="44196"/>
    </mc:Choice>
    <mc:Fallback xmlns="">
      <p:transition spd="slow" advTm="4419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204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7" objId="4"/>
        <p14:stopEvt time="42418"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a:xfrm>
            <a:off x="9162183" y="6124611"/>
            <a:ext cx="2882694" cy="7212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hteck 62">
            <a:extLst>
              <a:ext uri="{FF2B5EF4-FFF2-40B4-BE49-F238E27FC236}">
                <a16:creationId xmlns:a16="http://schemas.microsoft.com/office/drawing/2014/main" id="{37AC7CC8-EBC3-E74F-AFA0-CD0A8F6AE7A4}"/>
              </a:ext>
            </a:extLst>
          </p:cNvPr>
          <p:cNvSpPr/>
          <p:nvPr/>
        </p:nvSpPr>
        <p:spPr>
          <a:xfrm>
            <a:off x="1529381" y="1110743"/>
            <a:ext cx="9864535" cy="68034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mj-lt"/>
                <a:ea typeface="+mn-ea"/>
                <a:cs typeface="+mn-cs"/>
              </a:rPr>
              <a:t>Clinical evaluation consultation procedure (CECP)</a:t>
            </a:r>
          </a:p>
        </p:txBody>
      </p:sp>
      <p:sp>
        <p:nvSpPr>
          <p:cNvPr id="79" name="Title 2"/>
          <p:cNvSpPr txBox="1">
            <a:spLocks/>
          </p:cNvSpPr>
          <p:nvPr/>
        </p:nvSpPr>
        <p:spPr>
          <a:xfrm>
            <a:off x="970721" y="0"/>
            <a:ext cx="11074156"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8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34EA2"/>
                </a:solidFill>
                <a:effectLst/>
                <a:uLnTx/>
                <a:uFillTx/>
                <a:ea typeface="+mj-ea"/>
                <a:cs typeface="+mj-cs"/>
              </a:rPr>
              <a:t>Actors</a:t>
            </a:r>
            <a:r>
              <a:rPr kumimoji="0" lang="en-GB" sz="3600" b="0" i="0" u="none" strike="noStrike" kern="1200" cap="none" spc="0" normalizeH="0" noProof="0" dirty="0">
                <a:ln>
                  <a:noFill/>
                </a:ln>
                <a:solidFill>
                  <a:srgbClr val="034EA2"/>
                </a:solidFill>
                <a:effectLst/>
                <a:uLnTx/>
                <a:uFillTx/>
                <a:ea typeface="+mj-ea"/>
                <a:cs typeface="+mj-cs"/>
              </a:rPr>
              <a:t> and steps of </a:t>
            </a:r>
            <a:r>
              <a:rPr kumimoji="0" lang="en-GB" sz="3600" b="0" i="0" u="none" strike="noStrike" kern="1200" cap="none" spc="0" normalizeH="0" noProof="0" dirty="0" err="1">
                <a:ln>
                  <a:noFill/>
                </a:ln>
                <a:solidFill>
                  <a:srgbClr val="034EA2"/>
                </a:solidFill>
                <a:effectLst/>
                <a:uLnTx/>
                <a:uFillTx/>
                <a:ea typeface="+mj-ea"/>
                <a:cs typeface="+mj-cs"/>
              </a:rPr>
              <a:t>th</a:t>
            </a:r>
            <a:r>
              <a:rPr lang="en-GB" sz="3600" dirty="0">
                <a:solidFill>
                  <a:srgbClr val="034EA2"/>
                </a:solidFill>
              </a:rPr>
              <a:t>e CECP for medical devices</a:t>
            </a:r>
            <a:endParaRPr kumimoji="0" lang="en-GB" sz="3600" b="0" i="0" u="none" strike="sngStrike" kern="1200" cap="none" spc="0" normalizeH="0" baseline="0" noProof="0" dirty="0">
              <a:ln>
                <a:noFill/>
              </a:ln>
              <a:solidFill>
                <a:srgbClr val="034EA2"/>
              </a:solidFill>
              <a:effectLst/>
              <a:uLnTx/>
              <a:uFillTx/>
              <a:ea typeface="+mj-ea"/>
              <a:cs typeface="+mj-cs"/>
            </a:endParaRPr>
          </a:p>
        </p:txBody>
      </p:sp>
      <p:grpSp>
        <p:nvGrpSpPr>
          <p:cNvPr id="7" name="Gruppieren 6">
            <a:extLst>
              <a:ext uri="{FF2B5EF4-FFF2-40B4-BE49-F238E27FC236}">
                <a16:creationId xmlns:a16="http://schemas.microsoft.com/office/drawing/2014/main" id="{ACCE0224-B5BA-584F-A9F3-8E4866D3C121}"/>
              </a:ext>
            </a:extLst>
          </p:cNvPr>
          <p:cNvGrpSpPr/>
          <p:nvPr/>
        </p:nvGrpSpPr>
        <p:grpSpPr>
          <a:xfrm>
            <a:off x="1529381" y="1846941"/>
            <a:ext cx="4680529" cy="4992567"/>
            <a:chOff x="1529381" y="1846941"/>
            <a:chExt cx="4680529" cy="4992567"/>
          </a:xfrm>
        </p:grpSpPr>
        <p:sp>
          <p:nvSpPr>
            <p:cNvPr id="69" name="Rechteck 4">
              <a:extLst>
                <a:ext uri="{FF2B5EF4-FFF2-40B4-BE49-F238E27FC236}">
                  <a16:creationId xmlns:a16="http://schemas.microsoft.com/office/drawing/2014/main" id="{16C99A3A-F31F-2C45-9FBA-FF416D466132}"/>
                </a:ext>
              </a:extLst>
            </p:cNvPr>
            <p:cNvSpPr/>
            <p:nvPr/>
          </p:nvSpPr>
          <p:spPr>
            <a:xfrm>
              <a:off x="4229381" y="2514558"/>
              <a:ext cx="1800000" cy="86062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Consider </a:t>
              </a:r>
              <a:br>
                <a:rPr kumimoji="0" lang="en-GB" sz="1400" b="0" i="0" u="none" strike="noStrike" kern="1200" cap="none" spc="0" normalizeH="0" baseline="0" noProof="0" dirty="0">
                  <a:ln>
                    <a:noFill/>
                  </a:ln>
                  <a:solidFill>
                    <a:prstClr val="white"/>
                  </a:solidFill>
                  <a:effectLst/>
                  <a:uLnTx/>
                  <a:uFillTx/>
                  <a:latin typeface="+mj-lt"/>
                  <a:ea typeface="+mn-ea"/>
                  <a:cs typeface="+mn-cs"/>
                </a:rPr>
              </a:br>
              <a:r>
                <a:rPr kumimoji="0" lang="en-GB" sz="1400" b="0" i="0" u="none" strike="noStrike" kern="1200" cap="none" spc="0" normalizeH="0" baseline="0" noProof="0" dirty="0">
                  <a:ln>
                    <a:noFill/>
                  </a:ln>
                  <a:solidFill>
                    <a:prstClr val="white"/>
                  </a:solidFill>
                  <a:effectLst/>
                  <a:uLnTx/>
                  <a:uFillTx/>
                  <a:latin typeface="+mj-lt"/>
                  <a:ea typeface="+mn-ea"/>
                  <a:cs typeface="+mn-cs"/>
                </a:rPr>
                <a:t>exemption circumstances</a:t>
              </a:r>
            </a:p>
          </p:txBody>
        </p:sp>
        <p:sp>
          <p:nvSpPr>
            <p:cNvPr id="45" name="Rechteck 16">
              <a:extLst>
                <a:ext uri="{FF2B5EF4-FFF2-40B4-BE49-F238E27FC236}">
                  <a16:creationId xmlns:a16="http://schemas.microsoft.com/office/drawing/2014/main" id="{C86F70EB-AF90-224B-955A-5604B37812F7}"/>
                </a:ext>
              </a:extLst>
            </p:cNvPr>
            <p:cNvSpPr/>
            <p:nvPr/>
          </p:nvSpPr>
          <p:spPr>
            <a:xfrm>
              <a:off x="1529381" y="1846941"/>
              <a:ext cx="4500000" cy="59167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j-lt"/>
                  <a:ea typeface="+mn-ea"/>
                  <a:cs typeface="+mn-cs"/>
                </a:rPr>
                <a:t>Notified Bodies</a:t>
              </a:r>
            </a:p>
          </p:txBody>
        </p:sp>
        <p:sp>
          <p:nvSpPr>
            <p:cNvPr id="46" name="Verzweigung 17">
              <a:extLst>
                <a:ext uri="{FF2B5EF4-FFF2-40B4-BE49-F238E27FC236}">
                  <a16:creationId xmlns:a16="http://schemas.microsoft.com/office/drawing/2014/main" id="{C741ECB0-623D-3142-B40A-9EF2C3D94E5B}"/>
                </a:ext>
              </a:extLst>
            </p:cNvPr>
            <p:cNvSpPr/>
            <p:nvPr/>
          </p:nvSpPr>
          <p:spPr>
            <a:xfrm>
              <a:off x="4229380" y="3388090"/>
              <a:ext cx="1800001" cy="951333"/>
            </a:xfrm>
            <a:prstGeom prst="flowChartDecisi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j-lt"/>
                  <a:ea typeface="+mn-ea"/>
                  <a:cs typeface="+mn-cs"/>
                </a:rPr>
                <a:t>Decide</a:t>
              </a:r>
            </a:p>
          </p:txBody>
        </p:sp>
        <p:cxnSp>
          <p:nvCxnSpPr>
            <p:cNvPr id="49" name="Gerade Verbindung 24">
              <a:extLst>
                <a:ext uri="{FF2B5EF4-FFF2-40B4-BE49-F238E27FC236}">
                  <a16:creationId xmlns:a16="http://schemas.microsoft.com/office/drawing/2014/main" id="{D4F5E1D6-4A54-9A47-ABFB-97709937A4E6}"/>
                </a:ext>
              </a:extLst>
            </p:cNvPr>
            <p:cNvCxnSpPr>
              <a:cxnSpLocks/>
            </p:cNvCxnSpPr>
            <p:nvPr/>
          </p:nvCxnSpPr>
          <p:spPr>
            <a:xfrm flipV="1">
              <a:off x="4212533" y="6224596"/>
              <a:ext cx="1845767" cy="123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Gerade Verbindung 23">
              <a:extLst>
                <a:ext uri="{FF2B5EF4-FFF2-40B4-BE49-F238E27FC236}">
                  <a16:creationId xmlns:a16="http://schemas.microsoft.com/office/drawing/2014/main" id="{7A5320D5-B4B6-AD49-B407-7015D978E9AC}"/>
                </a:ext>
              </a:extLst>
            </p:cNvPr>
            <p:cNvCxnSpPr>
              <a:cxnSpLocks/>
            </p:cNvCxnSpPr>
            <p:nvPr/>
          </p:nvCxnSpPr>
          <p:spPr>
            <a:xfrm>
              <a:off x="4229380" y="4352452"/>
              <a:ext cx="1840150" cy="222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Textfeld 41">
              <a:extLst>
                <a:ext uri="{FF2B5EF4-FFF2-40B4-BE49-F238E27FC236}">
                  <a16:creationId xmlns:a16="http://schemas.microsoft.com/office/drawing/2014/main" id="{522B5EC3-747A-D34E-B230-1EE2255C0A37}"/>
                </a:ext>
              </a:extLst>
            </p:cNvPr>
            <p:cNvSpPr txBox="1"/>
            <p:nvPr/>
          </p:nvSpPr>
          <p:spPr>
            <a:xfrm>
              <a:off x="4268673" y="4403278"/>
              <a:ext cx="1941237" cy="183127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mj-lt"/>
                  <a:ea typeface="+mn-ea"/>
                  <a:cs typeface="+mn-cs"/>
                </a:rPr>
                <a:t>Not</a:t>
              </a:r>
              <a:r>
                <a:rPr kumimoji="0" lang="en-GB" sz="1400" b="1" i="0" u="none" strike="noStrike" kern="1200" cap="none" spc="0" normalizeH="0" baseline="0" noProof="0" dirty="0">
                  <a:ln>
                    <a:noFill/>
                  </a:ln>
                  <a:solidFill>
                    <a:prstClr val="black"/>
                  </a:solidFill>
                  <a:effectLst/>
                  <a:uLnTx/>
                  <a:uFillTx/>
                  <a:latin typeface="+mj-lt"/>
                  <a:ea typeface="+mn-ea"/>
                  <a:cs typeface="+mn-cs"/>
                </a:rPr>
                <a:t> if</a:t>
              </a:r>
              <a:r>
                <a:rPr kumimoji="0" lang="en-GB" sz="1400" b="0" i="0" u="none" strike="noStrike" kern="1200" cap="none" spc="0" normalizeH="0" baseline="0" noProof="0" dirty="0">
                  <a:ln>
                    <a:noFill/>
                  </a:ln>
                  <a:solidFill>
                    <a:prstClr val="black"/>
                  </a:solidFill>
                  <a:effectLst/>
                  <a:uLnTx/>
                  <a:uFillTx/>
                  <a:latin typeface="+mj-lt"/>
                  <a:ea typeface="+mn-ea"/>
                  <a:cs typeface="+mn-cs"/>
                </a:rPr>
                <a:t>:</a:t>
              </a:r>
            </a:p>
            <a:p>
              <a:pPr marL="144000" marR="0" lvl="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j-lt"/>
                  <a:ea typeface="+mn-ea"/>
                  <a:cs typeface="+mn-cs"/>
                </a:rPr>
                <a:t>Recertification of </a:t>
              </a:r>
              <a:br>
                <a:rPr kumimoji="0" lang="en-GB" sz="1200" b="0" i="0" u="none" strike="noStrike" kern="1200" cap="none" spc="0" normalizeH="0" baseline="0" noProof="0" dirty="0">
                  <a:ln>
                    <a:noFill/>
                  </a:ln>
                  <a:solidFill>
                    <a:prstClr val="black"/>
                  </a:solidFill>
                  <a:effectLst/>
                  <a:uLnTx/>
                  <a:uFillTx/>
                  <a:latin typeface="+mj-lt"/>
                  <a:ea typeface="+mn-ea"/>
                  <a:cs typeface="+mn-cs"/>
                </a:rPr>
              </a:br>
              <a:r>
                <a:rPr kumimoji="0" lang="en-GB" sz="1200" b="0" i="0" u="none" strike="noStrike" kern="1200" cap="none" spc="0" normalizeH="0" baseline="0" noProof="0" dirty="0" err="1">
                  <a:ln>
                    <a:noFill/>
                  </a:ln>
                  <a:solidFill>
                    <a:prstClr val="black"/>
                  </a:solidFill>
                  <a:effectLst/>
                  <a:uLnTx/>
                  <a:uFillTx/>
                  <a:latin typeface="+mj-lt"/>
                  <a:ea typeface="+mn-ea"/>
                  <a:cs typeface="+mn-cs"/>
                </a:rPr>
                <a:t>MDR</a:t>
              </a:r>
              <a:r>
                <a:rPr kumimoji="0" lang="en-GB" sz="1200" b="0" i="0" u="none" strike="noStrike" kern="1200" cap="none" spc="0" normalizeH="0" baseline="0" noProof="0" dirty="0">
                  <a:ln>
                    <a:noFill/>
                  </a:ln>
                  <a:solidFill>
                    <a:prstClr val="black"/>
                  </a:solidFill>
                  <a:effectLst/>
                  <a:uLnTx/>
                  <a:uFillTx/>
                  <a:latin typeface="+mj-lt"/>
                  <a:ea typeface="+mn-ea"/>
                  <a:cs typeface="+mn-cs"/>
                </a:rPr>
                <a:t> product</a:t>
              </a:r>
            </a:p>
            <a:p>
              <a:pPr marL="144000" marR="0" lvl="0" indent="-144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j-lt"/>
                  <a:ea typeface="+mn-ea"/>
                  <a:cs typeface="+mn-cs"/>
                </a:rPr>
                <a:t>Modification (specific </a:t>
              </a:r>
              <a:br>
                <a:rPr kumimoji="0" lang="en-GB" sz="1200" b="0" i="0" u="none" strike="noStrike" kern="1200" cap="none" spc="0" normalizeH="0" baseline="0" noProof="0" dirty="0">
                  <a:ln>
                    <a:noFill/>
                  </a:ln>
                  <a:solidFill>
                    <a:prstClr val="black"/>
                  </a:solidFill>
                  <a:effectLst/>
                  <a:uLnTx/>
                  <a:uFillTx/>
                  <a:latin typeface="+mj-lt"/>
                  <a:ea typeface="+mn-ea"/>
                  <a:cs typeface="+mn-cs"/>
                </a:rPr>
              </a:br>
              <a:r>
                <a:rPr kumimoji="0" lang="en-GB" sz="1200" b="0" i="0" u="none" strike="noStrike" kern="1200" cap="none" spc="0" normalizeH="0" baseline="0" noProof="0" dirty="0">
                  <a:ln>
                    <a:noFill/>
                  </a:ln>
                  <a:solidFill>
                    <a:prstClr val="black"/>
                  </a:solidFill>
                  <a:effectLst/>
                  <a:uLnTx/>
                  <a:uFillTx/>
                  <a:latin typeface="+mj-lt"/>
                  <a:ea typeface="+mn-ea"/>
                  <a:cs typeface="+mn-cs"/>
                </a:rPr>
                <a:t>conditions apply)</a:t>
              </a:r>
            </a:p>
            <a:p>
              <a:pPr marL="144000" indent="-144000">
                <a:spcBef>
                  <a:spcPts val="600"/>
                </a:spcBef>
                <a:buFont typeface="Arial" panose="020B0604020202020204" pitchFamily="34" charset="0"/>
                <a:buChar char="•"/>
                <a:defRPr/>
              </a:pPr>
              <a:r>
                <a:rPr lang="en-GB" sz="1200" dirty="0">
                  <a:solidFill>
                    <a:prstClr val="black"/>
                  </a:solidFill>
                </a:rPr>
                <a:t>Common Specifications</a:t>
              </a:r>
              <a:br>
                <a:rPr lang="en-GB" sz="1200" dirty="0">
                  <a:solidFill>
                    <a:prstClr val="black"/>
                  </a:solidFill>
                </a:rPr>
              </a:br>
              <a:r>
                <a:rPr lang="en-GB" sz="1200" dirty="0">
                  <a:solidFill>
                    <a:prstClr val="black"/>
                  </a:solidFill>
                </a:rPr>
                <a:t>available and </a:t>
              </a:r>
              <a:br>
                <a:rPr lang="en-GB" sz="1200" dirty="0">
                  <a:solidFill>
                    <a:prstClr val="black"/>
                  </a:solidFill>
                </a:rPr>
              </a:br>
              <a:r>
                <a:rPr lang="en-GB" sz="1200" dirty="0">
                  <a:solidFill>
                    <a:prstClr val="black"/>
                  </a:solidFill>
                </a:rPr>
                <a:t>properly used by MF</a:t>
              </a:r>
            </a:p>
          </p:txBody>
        </p:sp>
        <p:cxnSp>
          <p:nvCxnSpPr>
            <p:cNvPr id="52" name="Gerade Verbindung 32">
              <a:extLst>
                <a:ext uri="{FF2B5EF4-FFF2-40B4-BE49-F238E27FC236}">
                  <a16:creationId xmlns:a16="http://schemas.microsoft.com/office/drawing/2014/main" id="{D1E2DBD1-71FE-5B4A-95C0-1F1704744AD5}"/>
                </a:ext>
              </a:extLst>
            </p:cNvPr>
            <p:cNvCxnSpPr>
              <a:cxnSpLocks/>
            </p:cNvCxnSpPr>
            <p:nvPr/>
          </p:nvCxnSpPr>
          <p:spPr>
            <a:xfrm flipV="1">
              <a:off x="3341333" y="6236974"/>
              <a:ext cx="871200" cy="5909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529381" y="2509099"/>
              <a:ext cx="2713989" cy="4330409"/>
              <a:chOff x="1529381" y="2509099"/>
              <a:chExt cx="2713989" cy="4330409"/>
            </a:xfrm>
          </p:grpSpPr>
          <p:cxnSp>
            <p:nvCxnSpPr>
              <p:cNvPr id="61" name="Gerade Verbindung 29">
                <a:extLst>
                  <a:ext uri="{FF2B5EF4-FFF2-40B4-BE49-F238E27FC236}">
                    <a16:creationId xmlns:a16="http://schemas.microsoft.com/office/drawing/2014/main" id="{A702710E-A55D-F24C-81E4-541561CCD8C5}"/>
                  </a:ext>
                </a:extLst>
              </p:cNvPr>
              <p:cNvCxnSpPr>
                <a:cxnSpLocks/>
              </p:cNvCxnSpPr>
              <p:nvPr/>
            </p:nvCxnSpPr>
            <p:spPr>
              <a:xfrm>
                <a:off x="3329381" y="3632063"/>
                <a:ext cx="913989" cy="72027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529381" y="2509099"/>
                <a:ext cx="2696289" cy="4330409"/>
                <a:chOff x="1529381" y="2509099"/>
                <a:chExt cx="2696289" cy="4330409"/>
              </a:xfrm>
            </p:grpSpPr>
            <p:sp>
              <p:nvSpPr>
                <p:cNvPr id="43" name="Manuelle Verarbeitung 47">
                  <a:extLst>
                    <a:ext uri="{FF2B5EF4-FFF2-40B4-BE49-F238E27FC236}">
                      <a16:creationId xmlns:a16="http://schemas.microsoft.com/office/drawing/2014/main" id="{1810E47E-CA24-FA46-965B-ECA15E024BAF}"/>
                    </a:ext>
                  </a:extLst>
                </p:cNvPr>
                <p:cNvSpPr/>
                <p:nvPr/>
              </p:nvSpPr>
              <p:spPr>
                <a:xfrm rot="16200000">
                  <a:off x="2203032" y="4816870"/>
                  <a:ext cx="3160939" cy="884337"/>
                </a:xfrm>
                <a:prstGeom prst="flowChartManualOperati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j-lt"/>
                    <a:ea typeface="+mn-ea"/>
                    <a:cs typeface="+mn-cs"/>
                  </a:endParaRPr>
                </a:p>
              </p:txBody>
            </p:sp>
            <p:cxnSp>
              <p:nvCxnSpPr>
                <p:cNvPr id="48" name="Gerade Verbindung 21">
                  <a:extLst>
                    <a:ext uri="{FF2B5EF4-FFF2-40B4-BE49-F238E27FC236}">
                      <a16:creationId xmlns:a16="http://schemas.microsoft.com/office/drawing/2014/main" id="{0A5699B7-4C43-B043-B1A4-9290D9305D3D}"/>
                    </a:ext>
                  </a:extLst>
                </p:cNvPr>
                <p:cNvCxnSpPr>
                  <a:cxnSpLocks/>
                </p:cNvCxnSpPr>
                <p:nvPr/>
              </p:nvCxnSpPr>
              <p:spPr>
                <a:xfrm>
                  <a:off x="1600940" y="6827934"/>
                  <a:ext cx="1728441"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4" name="Gruppieren 44">
                  <a:extLst>
                    <a:ext uri="{FF2B5EF4-FFF2-40B4-BE49-F238E27FC236}">
                      <a16:creationId xmlns:a16="http://schemas.microsoft.com/office/drawing/2014/main" id="{80B471C4-3831-224A-8568-59E7C44529A7}"/>
                    </a:ext>
                  </a:extLst>
                </p:cNvPr>
                <p:cNvGrpSpPr/>
                <p:nvPr/>
              </p:nvGrpSpPr>
              <p:grpSpPr>
                <a:xfrm>
                  <a:off x="1584337" y="4588483"/>
                  <a:ext cx="1695291" cy="1427342"/>
                  <a:chOff x="1096971" y="3760106"/>
                  <a:chExt cx="1695291" cy="684119"/>
                </a:xfrm>
              </p:grpSpPr>
              <p:sp>
                <p:nvSpPr>
                  <p:cNvPr id="55" name="Textfeld 14">
                    <a:extLst>
                      <a:ext uri="{FF2B5EF4-FFF2-40B4-BE49-F238E27FC236}">
                        <a16:creationId xmlns:a16="http://schemas.microsoft.com/office/drawing/2014/main" id="{2F3EB5F4-A3F0-E147-A13C-F4FCBAC86453}"/>
                      </a:ext>
                    </a:extLst>
                  </p:cNvPr>
                  <p:cNvSpPr txBox="1"/>
                  <p:nvPr/>
                </p:nvSpPr>
                <p:spPr>
                  <a:xfrm>
                    <a:off x="1096971" y="4296709"/>
                    <a:ext cx="1695291" cy="147516"/>
                  </a:xfrm>
                  <a:prstGeom prst="rect">
                    <a:avLst/>
                  </a:prstGeom>
                  <a:solidFill>
                    <a:srgbClr val="C00000"/>
                  </a:solidFill>
                  <a:ln w="19050">
                    <a:solidFill>
                      <a:schemeClr val="tx1"/>
                    </a:solidFill>
                  </a:ln>
                </p:spPr>
                <p:txBody>
                  <a:bodyPr wrap="square" rtlCol="0" anchor="ctr">
                    <a:spAutoFit/>
                  </a:bodyPr>
                  <a:lstStyle>
                    <a:defPPr>
                      <a:defRPr lang="nl-NL"/>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j-lt"/>
                        <a:ea typeface="+mn-ea"/>
                        <a:cs typeface="+mn-cs"/>
                      </a:rPr>
                      <a:t>Class IIb </a:t>
                    </a:r>
                    <a:r>
                      <a:rPr kumimoji="0" lang="en-GB" sz="1100" b="1" i="0" u="none" strike="noStrike" kern="1200" cap="none" spc="0" normalizeH="0" baseline="0" noProof="0" dirty="0">
                        <a:ln>
                          <a:noFill/>
                        </a:ln>
                        <a:solidFill>
                          <a:prstClr val="white"/>
                        </a:solidFill>
                        <a:effectLst/>
                        <a:uLnTx/>
                        <a:uFillTx/>
                        <a:latin typeface="+mj-lt"/>
                        <a:ea typeface="+mn-ea"/>
                        <a:cs typeface="+mn-cs"/>
                      </a:rPr>
                      <a:t>ARMP</a:t>
                    </a:r>
                    <a:endParaRPr kumimoji="0" lang="en-GB" sz="1400" b="1" i="0" u="none" strike="noStrike" kern="1200" cap="none" spc="0" normalizeH="0" baseline="0" noProof="0" dirty="0">
                      <a:ln>
                        <a:noFill/>
                      </a:ln>
                      <a:solidFill>
                        <a:prstClr val="white"/>
                      </a:solidFill>
                      <a:effectLst/>
                      <a:uLnTx/>
                      <a:uFillTx/>
                      <a:latin typeface="+mj-lt"/>
                      <a:ea typeface="+mn-ea"/>
                      <a:cs typeface="+mn-cs"/>
                    </a:endParaRPr>
                  </a:p>
                </p:txBody>
              </p:sp>
              <p:sp>
                <p:nvSpPr>
                  <p:cNvPr id="56" name="Textfeld 13">
                    <a:extLst>
                      <a:ext uri="{FF2B5EF4-FFF2-40B4-BE49-F238E27FC236}">
                        <a16:creationId xmlns:a16="http://schemas.microsoft.com/office/drawing/2014/main" id="{218E5E14-9CB5-EA49-861E-3F2E97131206}"/>
                      </a:ext>
                    </a:extLst>
                  </p:cNvPr>
                  <p:cNvSpPr txBox="1"/>
                  <p:nvPr/>
                </p:nvSpPr>
                <p:spPr>
                  <a:xfrm>
                    <a:off x="1099170" y="3760106"/>
                    <a:ext cx="1693092" cy="147516"/>
                  </a:xfrm>
                  <a:prstGeom prst="rect">
                    <a:avLst/>
                  </a:prstGeom>
                  <a:solidFill>
                    <a:srgbClr val="C00000"/>
                  </a:solidFill>
                  <a:ln w="19050">
                    <a:solidFill>
                      <a:schemeClr val="tx1"/>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mj-lt"/>
                        <a:ea typeface="+mn-ea"/>
                        <a:cs typeface="+mn-cs"/>
                      </a:rPr>
                      <a:t>Class III </a:t>
                    </a:r>
                    <a:r>
                      <a:rPr kumimoji="0" lang="en-GB" sz="1100" b="1" i="0" u="none" strike="noStrike" kern="1200" cap="none" spc="0" normalizeH="0" baseline="0" noProof="0" dirty="0">
                        <a:ln>
                          <a:noFill/>
                        </a:ln>
                        <a:solidFill>
                          <a:prstClr val="white"/>
                        </a:solidFill>
                        <a:effectLst/>
                        <a:uLnTx/>
                        <a:uFillTx/>
                        <a:latin typeface="+mj-lt"/>
                        <a:ea typeface="+mn-ea"/>
                        <a:cs typeface="+mn-cs"/>
                      </a:rPr>
                      <a:t>implantable</a:t>
                    </a:r>
                    <a:endParaRPr kumimoji="0" lang="en-GB" sz="1400" b="1" i="0" u="none" strike="noStrike" kern="1200" cap="none" spc="0" normalizeH="0" baseline="0" noProof="0" dirty="0">
                      <a:ln>
                        <a:noFill/>
                      </a:ln>
                      <a:solidFill>
                        <a:prstClr val="white"/>
                      </a:solidFill>
                      <a:effectLst/>
                      <a:uLnTx/>
                      <a:uFillTx/>
                      <a:latin typeface="+mj-lt"/>
                      <a:ea typeface="+mn-ea"/>
                      <a:cs typeface="+mn-cs"/>
                    </a:endParaRPr>
                  </a:p>
                </p:txBody>
              </p:sp>
            </p:grpSp>
            <p:cxnSp>
              <p:nvCxnSpPr>
                <p:cNvPr id="57" name="Gerade Verbindung 20">
                  <a:extLst>
                    <a:ext uri="{FF2B5EF4-FFF2-40B4-BE49-F238E27FC236}">
                      <a16:creationId xmlns:a16="http://schemas.microsoft.com/office/drawing/2014/main" id="{1A83C688-6980-254E-863C-2EE0F2AECB2E}"/>
                    </a:ext>
                  </a:extLst>
                </p:cNvPr>
                <p:cNvCxnSpPr>
                  <a:cxnSpLocks/>
                </p:cNvCxnSpPr>
                <p:nvPr/>
              </p:nvCxnSpPr>
              <p:spPr>
                <a:xfrm>
                  <a:off x="1529381" y="3627241"/>
                  <a:ext cx="1800000" cy="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8" name="Rechteck 3">
                  <a:extLst>
                    <a:ext uri="{FF2B5EF4-FFF2-40B4-BE49-F238E27FC236}">
                      <a16:creationId xmlns:a16="http://schemas.microsoft.com/office/drawing/2014/main" id="{0649F4DA-A48B-B342-ACA4-0EBBA6AD364F}"/>
                    </a:ext>
                  </a:extLst>
                </p:cNvPr>
                <p:cNvSpPr/>
                <p:nvPr/>
              </p:nvSpPr>
              <p:spPr>
                <a:xfrm>
                  <a:off x="1531982" y="2509099"/>
                  <a:ext cx="1800000" cy="86062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Consider </a:t>
                  </a:r>
                  <a:br>
                    <a:rPr kumimoji="0" lang="en-GB" sz="1400" b="0" i="0" u="none" strike="noStrike" kern="1200" cap="none" spc="0" normalizeH="0" baseline="0" noProof="0" dirty="0">
                      <a:ln>
                        <a:noFill/>
                      </a:ln>
                      <a:solidFill>
                        <a:prstClr val="white"/>
                      </a:solidFill>
                      <a:effectLst/>
                      <a:uLnTx/>
                      <a:uFillTx/>
                      <a:latin typeface="+mj-lt"/>
                      <a:ea typeface="+mn-ea"/>
                      <a:cs typeface="+mn-cs"/>
                    </a:rPr>
                  </a:br>
                  <a:r>
                    <a:rPr kumimoji="0" lang="en-GB" sz="1400" b="0" i="0" u="none" strike="noStrike" kern="1200" cap="none" spc="0" normalizeH="0" baseline="0" noProof="0" dirty="0">
                      <a:ln>
                        <a:noFill/>
                      </a:ln>
                      <a:solidFill>
                        <a:prstClr val="white"/>
                      </a:solidFill>
                      <a:effectLst/>
                      <a:uLnTx/>
                      <a:uFillTx/>
                      <a:latin typeface="+mj-lt"/>
                      <a:ea typeface="+mn-ea"/>
                      <a:cs typeface="+mn-cs"/>
                    </a:rPr>
                    <a:t>initial </a:t>
                  </a:r>
                  <a:br>
                    <a:rPr kumimoji="0" lang="en-GB" sz="1400" b="0" i="0" u="none" strike="noStrike" kern="1200" cap="none" spc="0" normalizeH="0" baseline="0" noProof="0" dirty="0">
                      <a:ln>
                        <a:noFill/>
                      </a:ln>
                      <a:solidFill>
                        <a:prstClr val="white"/>
                      </a:solidFill>
                      <a:effectLst/>
                      <a:uLnTx/>
                      <a:uFillTx/>
                      <a:latin typeface="+mj-lt"/>
                      <a:ea typeface="+mn-ea"/>
                      <a:cs typeface="+mn-cs"/>
                    </a:rPr>
                  </a:br>
                  <a:r>
                    <a:rPr kumimoji="0" lang="en-GB" sz="1400" b="0" i="0" u="none" strike="noStrike" kern="1200" cap="none" spc="0" normalizeH="0" baseline="0" noProof="0" dirty="0">
                      <a:ln>
                        <a:noFill/>
                      </a:ln>
                      <a:solidFill>
                        <a:prstClr val="white"/>
                      </a:solidFill>
                      <a:effectLst/>
                      <a:uLnTx/>
                      <a:uFillTx/>
                      <a:latin typeface="+mj-lt"/>
                      <a:ea typeface="+mn-ea"/>
                      <a:cs typeface="+mn-cs"/>
                    </a:rPr>
                    <a:t>legal requirement</a:t>
                  </a:r>
                </a:p>
              </p:txBody>
            </p:sp>
            <p:sp>
              <p:nvSpPr>
                <p:cNvPr id="81" name="Pfeil nach rechts 58">
                  <a:extLst>
                    <a:ext uri="{FF2B5EF4-FFF2-40B4-BE49-F238E27FC236}">
                      <a16:creationId xmlns:a16="http://schemas.microsoft.com/office/drawing/2014/main" id="{CA3F282C-477D-6744-AE96-CAC2B2A49F82}"/>
                    </a:ext>
                  </a:extLst>
                </p:cNvPr>
                <p:cNvSpPr/>
                <p:nvPr/>
              </p:nvSpPr>
              <p:spPr>
                <a:xfrm>
                  <a:off x="3341333" y="2649905"/>
                  <a:ext cx="871200" cy="564204"/>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j-lt"/>
                    <a:ea typeface="+mn-ea"/>
                    <a:cs typeface="+mn-cs"/>
                  </a:endParaRPr>
                </a:p>
              </p:txBody>
            </p:sp>
          </p:grpSp>
        </p:grpSp>
      </p:grpSp>
      <p:grpSp>
        <p:nvGrpSpPr>
          <p:cNvPr id="16" name="Gruppieren 15">
            <a:extLst>
              <a:ext uri="{FF2B5EF4-FFF2-40B4-BE49-F238E27FC236}">
                <a16:creationId xmlns:a16="http://schemas.microsoft.com/office/drawing/2014/main" id="{B3FCC6FB-567A-614E-A02B-378784E98E63}"/>
              </a:ext>
            </a:extLst>
          </p:cNvPr>
          <p:cNvGrpSpPr/>
          <p:nvPr/>
        </p:nvGrpSpPr>
        <p:grpSpPr>
          <a:xfrm>
            <a:off x="6041021" y="1847216"/>
            <a:ext cx="5356021" cy="4956938"/>
            <a:chOff x="6041021" y="1847216"/>
            <a:chExt cx="5356021" cy="4956938"/>
          </a:xfrm>
        </p:grpSpPr>
        <p:sp>
          <p:nvSpPr>
            <p:cNvPr id="44" name="Rechteck 15">
              <a:extLst>
                <a:ext uri="{FF2B5EF4-FFF2-40B4-BE49-F238E27FC236}">
                  <a16:creationId xmlns:a16="http://schemas.microsoft.com/office/drawing/2014/main" id="{211A949D-8B0D-5642-91E1-929081E5461D}"/>
                </a:ext>
              </a:extLst>
            </p:cNvPr>
            <p:cNvSpPr/>
            <p:nvPr/>
          </p:nvSpPr>
          <p:spPr>
            <a:xfrm>
              <a:off x="6895771" y="1847216"/>
              <a:ext cx="4500000" cy="59167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j-lt"/>
                  <a:ea typeface="+mn-ea"/>
                  <a:cs typeface="+mn-cs"/>
                </a:rPr>
                <a:t>Expert panels</a:t>
              </a:r>
            </a:p>
          </p:txBody>
        </p:sp>
        <p:sp>
          <p:nvSpPr>
            <p:cNvPr id="42" name="Manuelle Verarbeitung 55">
              <a:extLst>
                <a:ext uri="{FF2B5EF4-FFF2-40B4-BE49-F238E27FC236}">
                  <a16:creationId xmlns:a16="http://schemas.microsoft.com/office/drawing/2014/main" id="{35653D88-DBF8-444A-A82A-2C4BC6801122}"/>
                </a:ext>
              </a:extLst>
            </p:cNvPr>
            <p:cNvSpPr/>
            <p:nvPr/>
          </p:nvSpPr>
          <p:spPr>
            <a:xfrm rot="16200000">
              <a:off x="5507758" y="4933180"/>
              <a:ext cx="1874862" cy="733512"/>
            </a:xfrm>
            <a:prstGeom prst="flowChartManualOperati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j-lt"/>
                <a:ea typeface="+mn-ea"/>
                <a:cs typeface="+mn-cs"/>
              </a:endParaRPr>
            </a:p>
          </p:txBody>
        </p:sp>
        <p:cxnSp>
          <p:nvCxnSpPr>
            <p:cNvPr id="53" name="Gerade Verbindung 35">
              <a:extLst>
                <a:ext uri="{FF2B5EF4-FFF2-40B4-BE49-F238E27FC236}">
                  <a16:creationId xmlns:a16="http://schemas.microsoft.com/office/drawing/2014/main" id="{F02EEC8B-588E-7547-BAD8-C9ACE85C8520}"/>
                </a:ext>
              </a:extLst>
            </p:cNvPr>
            <p:cNvCxnSpPr>
              <a:cxnSpLocks/>
            </p:cNvCxnSpPr>
            <p:nvPr/>
          </p:nvCxnSpPr>
          <p:spPr>
            <a:xfrm flipV="1">
              <a:off x="6095560" y="5882039"/>
              <a:ext cx="699257" cy="34176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2" name="Gerade Verbindung 37">
              <a:extLst>
                <a:ext uri="{FF2B5EF4-FFF2-40B4-BE49-F238E27FC236}">
                  <a16:creationId xmlns:a16="http://schemas.microsoft.com/office/drawing/2014/main" id="{7EB484A5-530E-3D48-AC0B-E2646594999A}"/>
                </a:ext>
              </a:extLst>
            </p:cNvPr>
            <p:cNvCxnSpPr>
              <a:cxnSpLocks/>
            </p:cNvCxnSpPr>
            <p:nvPr/>
          </p:nvCxnSpPr>
          <p:spPr>
            <a:xfrm>
              <a:off x="6074724" y="4364027"/>
              <a:ext cx="757607" cy="3417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6" name="Pfeil nach rechts 59">
              <a:extLst>
                <a:ext uri="{FF2B5EF4-FFF2-40B4-BE49-F238E27FC236}">
                  <a16:creationId xmlns:a16="http://schemas.microsoft.com/office/drawing/2014/main" id="{61276FD5-9BD2-6F41-9BD3-41A39FFFD614}"/>
                </a:ext>
              </a:extLst>
            </p:cNvPr>
            <p:cNvSpPr/>
            <p:nvPr/>
          </p:nvSpPr>
          <p:spPr>
            <a:xfrm>
              <a:off x="6041021" y="2649905"/>
              <a:ext cx="838800" cy="564204"/>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j-lt"/>
                <a:ea typeface="+mn-ea"/>
                <a:cs typeface="+mn-cs"/>
              </a:endParaRPr>
            </a:p>
          </p:txBody>
        </p:sp>
        <p:sp>
          <p:nvSpPr>
            <p:cNvPr id="74" name="Textfeld 65">
              <a:extLst>
                <a:ext uri="{FF2B5EF4-FFF2-40B4-BE49-F238E27FC236}">
                  <a16:creationId xmlns:a16="http://schemas.microsoft.com/office/drawing/2014/main" id="{8C02ED36-117A-E74E-9D27-F02A6F3AA942}"/>
                </a:ext>
              </a:extLst>
            </p:cNvPr>
            <p:cNvSpPr txBox="1"/>
            <p:nvPr/>
          </p:nvSpPr>
          <p:spPr>
            <a:xfrm>
              <a:off x="7252744" y="5924556"/>
              <a:ext cx="108234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mj-lt"/>
                  <a:ea typeface="+mn-ea"/>
                  <a:cs typeface="+mn-cs"/>
                </a:rPr>
                <a:t>21 days</a:t>
              </a:r>
            </a:p>
          </p:txBody>
        </p:sp>
        <p:pic>
          <p:nvPicPr>
            <p:cNvPr id="76" name="Grafik 68">
              <a:extLst>
                <a:ext uri="{FF2B5EF4-FFF2-40B4-BE49-F238E27FC236}">
                  <a16:creationId xmlns:a16="http://schemas.microsoft.com/office/drawing/2014/main" id="{CA618D87-FE9D-EE41-A749-05E9F8FD7597}"/>
                </a:ext>
              </a:extLst>
            </p:cNvPr>
            <p:cNvPicPr>
              <a:picLocks noChangeAspect="1"/>
            </p:cNvPicPr>
            <p:nvPr/>
          </p:nvPicPr>
          <p:blipFill>
            <a:blip r:embed="rId5"/>
            <a:stretch>
              <a:fillRect/>
            </a:stretch>
          </p:blipFill>
          <p:spPr>
            <a:xfrm>
              <a:off x="6239948" y="6327194"/>
              <a:ext cx="476960" cy="476960"/>
            </a:xfrm>
            <a:prstGeom prst="rect">
              <a:avLst/>
            </a:prstGeom>
            <a:noFill/>
            <a:ln>
              <a:noFill/>
            </a:ln>
          </p:spPr>
        </p:pic>
        <p:cxnSp>
          <p:nvCxnSpPr>
            <p:cNvPr id="77" name="Gerade Verbindung mit Pfeil 70">
              <a:extLst>
                <a:ext uri="{FF2B5EF4-FFF2-40B4-BE49-F238E27FC236}">
                  <a16:creationId xmlns:a16="http://schemas.microsoft.com/office/drawing/2014/main" id="{674CC3E0-9AD8-A14E-B952-7A5947C95E2A}"/>
                </a:ext>
              </a:extLst>
            </p:cNvPr>
            <p:cNvCxnSpPr>
              <a:cxnSpLocks/>
            </p:cNvCxnSpPr>
            <p:nvPr/>
          </p:nvCxnSpPr>
          <p:spPr>
            <a:xfrm>
              <a:off x="6892065" y="6446024"/>
              <a:ext cx="1578835"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feld 66">
              <a:extLst>
                <a:ext uri="{FF2B5EF4-FFF2-40B4-BE49-F238E27FC236}">
                  <a16:creationId xmlns:a16="http://schemas.microsoft.com/office/drawing/2014/main" id="{5F55825A-40E2-4B4C-9044-851DD1F23F63}"/>
                </a:ext>
              </a:extLst>
            </p:cNvPr>
            <p:cNvSpPr txBox="1"/>
            <p:nvPr/>
          </p:nvSpPr>
          <p:spPr>
            <a:xfrm>
              <a:off x="9967443" y="6235151"/>
              <a:ext cx="1082348" cy="400110"/>
            </a:xfrm>
            <a:prstGeom prst="rect">
              <a:avLst/>
            </a:prstGeom>
            <a:noFill/>
          </p:spPr>
          <p:txBody>
            <a:bodyPr wrap="none" rtlCol="0">
              <a:spAutoFit/>
            </a:bodyPr>
            <a:lstStyle>
              <a:defPPr>
                <a:defRPr lang="nl-NL"/>
              </a:defPPr>
              <a:lvl1pPr>
                <a:defRPr sz="1600">
                  <a:solidFill>
                    <a:srgbClr val="C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mj-lt"/>
                  <a:ea typeface="+mn-ea"/>
                  <a:cs typeface="+mn-cs"/>
                </a:rPr>
                <a:t>60 days</a:t>
              </a:r>
            </a:p>
          </p:txBody>
        </p:sp>
        <p:cxnSp>
          <p:nvCxnSpPr>
            <p:cNvPr id="78" name="Gerade Verbindung mit Pfeil 71">
              <a:extLst>
                <a:ext uri="{FF2B5EF4-FFF2-40B4-BE49-F238E27FC236}">
                  <a16:creationId xmlns:a16="http://schemas.microsoft.com/office/drawing/2014/main" id="{40814707-68DE-8B47-8E8C-7CEAB949F1AD}"/>
                </a:ext>
              </a:extLst>
            </p:cNvPr>
            <p:cNvCxnSpPr>
              <a:cxnSpLocks/>
            </p:cNvCxnSpPr>
            <p:nvPr/>
          </p:nvCxnSpPr>
          <p:spPr>
            <a:xfrm>
              <a:off x="6892065" y="6694117"/>
              <a:ext cx="450185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Gerade Verbindung 26">
              <a:extLst>
                <a:ext uri="{FF2B5EF4-FFF2-40B4-BE49-F238E27FC236}">
                  <a16:creationId xmlns:a16="http://schemas.microsoft.com/office/drawing/2014/main" id="{5C0DE737-94BE-1445-AE41-AD10108B0DE4}"/>
                </a:ext>
              </a:extLst>
            </p:cNvPr>
            <p:cNvCxnSpPr>
              <a:cxnSpLocks/>
            </p:cNvCxnSpPr>
            <p:nvPr/>
          </p:nvCxnSpPr>
          <p:spPr>
            <a:xfrm>
              <a:off x="6811945" y="5871557"/>
              <a:ext cx="227381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Gerade Verbindung 25">
              <a:extLst>
                <a:ext uri="{FF2B5EF4-FFF2-40B4-BE49-F238E27FC236}">
                  <a16:creationId xmlns:a16="http://schemas.microsoft.com/office/drawing/2014/main" id="{989ED1BE-8252-0444-9B99-C1F39B923C23}"/>
                </a:ext>
              </a:extLst>
            </p:cNvPr>
            <p:cNvCxnSpPr>
              <a:cxnSpLocks/>
            </p:cNvCxnSpPr>
            <p:nvPr/>
          </p:nvCxnSpPr>
          <p:spPr>
            <a:xfrm>
              <a:off x="6811945" y="4705787"/>
              <a:ext cx="2273817"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Verzweigung 18">
              <a:extLst>
                <a:ext uri="{FF2B5EF4-FFF2-40B4-BE49-F238E27FC236}">
                  <a16:creationId xmlns:a16="http://schemas.microsoft.com/office/drawing/2014/main" id="{74561551-6F94-C148-A57B-B8A1EEFA450A}"/>
                </a:ext>
              </a:extLst>
            </p:cNvPr>
            <p:cNvSpPr/>
            <p:nvPr/>
          </p:nvSpPr>
          <p:spPr>
            <a:xfrm>
              <a:off x="6892065" y="3388090"/>
              <a:ext cx="1803707" cy="951333"/>
            </a:xfrm>
            <a:prstGeom prst="flowChartDecision">
              <a:avLst/>
            </a:prstGeom>
            <a:solidFill>
              <a:srgbClr val="4AC1F0"/>
            </a:solidFill>
            <a:ln>
              <a:solidFill>
                <a:srgbClr val="4AC1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j-lt"/>
                  <a:ea typeface="+mn-ea"/>
                  <a:cs typeface="+mn-cs"/>
                </a:rPr>
                <a:t>Decide</a:t>
              </a:r>
            </a:p>
          </p:txBody>
        </p:sp>
        <p:sp>
          <p:nvSpPr>
            <p:cNvPr id="64" name="Textfeld 45">
              <a:extLst>
                <a:ext uri="{FF2B5EF4-FFF2-40B4-BE49-F238E27FC236}">
                  <a16:creationId xmlns:a16="http://schemas.microsoft.com/office/drawing/2014/main" id="{054544BF-494D-B347-9067-4EFA4181B92A}"/>
                </a:ext>
              </a:extLst>
            </p:cNvPr>
            <p:cNvSpPr txBox="1"/>
            <p:nvPr/>
          </p:nvSpPr>
          <p:spPr>
            <a:xfrm>
              <a:off x="6832331" y="4728743"/>
              <a:ext cx="3055965" cy="110030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dirty="0">
                  <a:ln>
                    <a:noFill/>
                  </a:ln>
                  <a:solidFill>
                    <a:prstClr val="black"/>
                  </a:solidFill>
                  <a:effectLst/>
                  <a:uLnTx/>
                  <a:uFillTx/>
                  <a:latin typeface="+mj-lt"/>
                  <a:ea typeface="+mn-ea"/>
                  <a:cs typeface="+mn-cs"/>
                </a:rPr>
                <a:t>Only</a:t>
              </a:r>
              <a:r>
                <a:rPr kumimoji="0" lang="en-GB" sz="1400" b="1" i="0" u="none" strike="noStrike" kern="1200" cap="none" spc="0" normalizeH="0" baseline="0" noProof="0" dirty="0">
                  <a:ln>
                    <a:noFill/>
                  </a:ln>
                  <a:solidFill>
                    <a:prstClr val="black"/>
                  </a:solidFill>
                  <a:effectLst/>
                  <a:uLnTx/>
                  <a:uFillTx/>
                  <a:latin typeface="+mj-lt"/>
                  <a:ea typeface="+mn-ea"/>
                  <a:cs typeface="+mn-cs"/>
                </a:rPr>
                <a:t> if:</a:t>
              </a:r>
              <a:endParaRPr kumimoji="0" lang="en-GB" sz="1400" b="0" i="0" u="none" strike="noStrike" kern="1200" cap="none" spc="0" normalizeH="0" baseline="0" noProof="0" dirty="0">
                <a:ln>
                  <a:noFill/>
                </a:ln>
                <a:solidFill>
                  <a:prstClr val="black"/>
                </a:solidFill>
                <a:effectLst/>
                <a:uLnTx/>
                <a:uFillTx/>
                <a:latin typeface="+mj-lt"/>
                <a:ea typeface="+mn-ea"/>
                <a:cs typeface="+mn-cs"/>
              </a:endParaRPr>
            </a:p>
            <a:p>
              <a:pPr marL="180000" marR="0" lvl="0" indent="-1800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100" b="1" i="0" u="sng" strike="noStrike" kern="1200" cap="none" spc="0" normalizeH="0" baseline="0" noProof="0" dirty="0">
                  <a:ln>
                    <a:noFill/>
                  </a:ln>
                  <a:solidFill>
                    <a:srgbClr val="FF0000"/>
                  </a:solidFill>
                  <a:effectLst/>
                  <a:uLnTx/>
                  <a:uFillTx/>
                  <a:latin typeface="+mj-lt"/>
                  <a:ea typeface="+mn-ea"/>
                  <a:cs typeface="+mn-cs"/>
                </a:rPr>
                <a:t>Novel</a:t>
              </a:r>
              <a:r>
                <a:rPr kumimoji="0" lang="en-GB" sz="1100" b="1" i="0" u="none" strike="noStrike" kern="1200" cap="none" spc="0" normalizeH="0" baseline="0" noProof="0" dirty="0">
                  <a:ln>
                    <a:noFill/>
                  </a:ln>
                  <a:solidFill>
                    <a:srgbClr val="FF0000"/>
                  </a:solidFill>
                  <a:effectLst/>
                  <a:uLnTx/>
                  <a:uFillTx/>
                  <a:latin typeface="+mj-lt"/>
                  <a:ea typeface="+mn-ea"/>
                  <a:cs typeface="+mn-cs"/>
                </a:rPr>
                <a:t> AND </a:t>
              </a:r>
              <a:r>
                <a:rPr kumimoji="0" lang="en-GB" sz="1100" b="1" i="0" u="sng" strike="noStrike" kern="1200" cap="none" spc="0" normalizeH="0" baseline="0" noProof="0" dirty="0">
                  <a:ln>
                    <a:noFill/>
                  </a:ln>
                  <a:solidFill>
                    <a:srgbClr val="FF0000"/>
                  </a:solidFill>
                  <a:effectLst/>
                  <a:uLnTx/>
                  <a:uFillTx/>
                  <a:latin typeface="+mj-lt"/>
                  <a:ea typeface="+mn-ea"/>
                  <a:cs typeface="+mn-cs"/>
                </a:rPr>
                <a:t>major</a:t>
              </a:r>
              <a:r>
                <a:rPr kumimoji="0" lang="en-GB" sz="1100" b="1" i="0" u="none" strike="noStrike" kern="1200" cap="none" spc="0" normalizeH="0" baseline="0" noProof="0" dirty="0">
                  <a:ln>
                    <a:noFill/>
                  </a:ln>
                  <a:solidFill>
                    <a:srgbClr val="FF0000"/>
                  </a:solidFill>
                  <a:effectLst/>
                  <a:uLnTx/>
                  <a:uFillTx/>
                  <a:latin typeface="+mj-lt"/>
                  <a:ea typeface="+mn-ea"/>
                  <a:cs typeface="+mn-cs"/>
                </a:rPr>
                <a:t> </a:t>
              </a:r>
              <a:r>
                <a:rPr kumimoji="0" lang="en-GB" sz="1100" b="1" i="0" u="sng" strike="noStrike" kern="1200" cap="none" spc="0" normalizeH="0" baseline="0" noProof="0" dirty="0">
                  <a:ln>
                    <a:noFill/>
                  </a:ln>
                  <a:solidFill>
                    <a:srgbClr val="FF0000"/>
                  </a:solidFill>
                  <a:effectLst/>
                  <a:uLnTx/>
                  <a:uFillTx/>
                  <a:latin typeface="+mj-lt"/>
                  <a:ea typeface="+mn-ea"/>
                  <a:cs typeface="+mn-cs"/>
                </a:rPr>
                <a:t>clinical / health impact</a:t>
              </a:r>
            </a:p>
            <a:p>
              <a:pPr marL="180000" marR="0" lvl="0" indent="-1800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100" b="0" i="1" u="none" strike="noStrike" kern="1200" cap="none" spc="0" normalizeH="0" baseline="0" noProof="0" dirty="0">
                  <a:ln>
                    <a:noFill/>
                  </a:ln>
                  <a:solidFill>
                    <a:prstClr val="black"/>
                  </a:solidFill>
                  <a:effectLst/>
                  <a:uLnTx/>
                  <a:uFillTx/>
                  <a:latin typeface="+mj-lt"/>
                  <a:ea typeface="+mn-ea"/>
                  <a:cs typeface="+mn-cs"/>
                </a:rPr>
                <a:t>Adversely changed benefit-risk profile </a:t>
              </a:r>
              <a:br>
                <a:rPr kumimoji="0" lang="en-GB" sz="1100" b="0" i="1" u="none" strike="noStrike" kern="1200" cap="none" spc="0" normalizeH="0" baseline="0" noProof="0" dirty="0">
                  <a:ln>
                    <a:noFill/>
                  </a:ln>
                  <a:solidFill>
                    <a:prstClr val="black"/>
                  </a:solidFill>
                  <a:effectLst/>
                  <a:uLnTx/>
                  <a:uFillTx/>
                  <a:latin typeface="+mj-lt"/>
                  <a:ea typeface="+mn-ea"/>
                  <a:cs typeface="+mn-cs"/>
                </a:rPr>
              </a:br>
              <a:r>
                <a:rPr kumimoji="0" lang="en-GB" sz="1100" b="0" i="1" u="none" strike="noStrike" kern="1200" cap="none" spc="0" normalizeH="0" baseline="0" noProof="0" dirty="0">
                  <a:ln>
                    <a:noFill/>
                  </a:ln>
                  <a:solidFill>
                    <a:prstClr val="black"/>
                  </a:solidFill>
                  <a:effectLst/>
                  <a:uLnTx/>
                  <a:uFillTx/>
                  <a:latin typeface="+mj-lt"/>
                  <a:ea typeface="+mn-ea"/>
                  <a:cs typeface="+mn-cs"/>
                </a:rPr>
                <a:t>in regard to valid health concerns</a:t>
              </a:r>
            </a:p>
            <a:p>
              <a:pPr marL="180000" marR="0" lvl="0" indent="-18000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100" b="0" i="1" u="none" strike="noStrike" kern="1200" cap="none" spc="0" normalizeH="0" baseline="0" noProof="0" dirty="0">
                  <a:ln>
                    <a:noFill/>
                  </a:ln>
                  <a:solidFill>
                    <a:prstClr val="black"/>
                  </a:solidFill>
                  <a:effectLst/>
                  <a:uLnTx/>
                  <a:uFillTx/>
                  <a:latin typeface="+mj-lt"/>
                  <a:ea typeface="+mn-ea"/>
                  <a:cs typeface="+mn-cs"/>
                </a:rPr>
                <a:t>Significant increase of serious incidents</a:t>
              </a:r>
              <a:endParaRPr kumimoji="0" lang="en-GB" sz="1400" b="0" i="0" u="none" strike="noStrike" kern="1200" cap="none" spc="0" normalizeH="0" baseline="0" noProof="0" dirty="0">
                <a:ln>
                  <a:noFill/>
                </a:ln>
                <a:solidFill>
                  <a:prstClr val="black"/>
                </a:solidFill>
                <a:effectLst/>
                <a:uLnTx/>
                <a:uFillTx/>
                <a:latin typeface="+mj-lt"/>
                <a:ea typeface="+mn-ea"/>
                <a:cs typeface="+mn-cs"/>
              </a:endParaRPr>
            </a:p>
          </p:txBody>
        </p:sp>
        <p:sp>
          <p:nvSpPr>
            <p:cNvPr id="70" name="Rechteck 5">
              <a:extLst>
                <a:ext uri="{FF2B5EF4-FFF2-40B4-BE49-F238E27FC236}">
                  <a16:creationId xmlns:a16="http://schemas.microsoft.com/office/drawing/2014/main" id="{6EA95A1B-94FD-8C42-83CD-023EF9235D8A}"/>
                </a:ext>
              </a:extLst>
            </p:cNvPr>
            <p:cNvSpPr/>
            <p:nvPr/>
          </p:nvSpPr>
          <p:spPr>
            <a:xfrm>
              <a:off x="6893918" y="2514559"/>
              <a:ext cx="1800000" cy="86062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Step 1: Decide </a:t>
              </a:r>
              <a:br>
                <a:rPr kumimoji="0" lang="en-GB" sz="1400" b="0" i="0" u="none" strike="noStrike" kern="1200" cap="none" spc="0" normalizeH="0" baseline="0" noProof="0" dirty="0">
                  <a:ln>
                    <a:noFill/>
                  </a:ln>
                  <a:solidFill>
                    <a:prstClr val="white"/>
                  </a:solidFill>
                  <a:effectLst/>
                  <a:uLnTx/>
                  <a:uFillTx/>
                  <a:latin typeface="+mj-lt"/>
                  <a:ea typeface="+mn-ea"/>
                  <a:cs typeface="+mn-cs"/>
                </a:rPr>
              </a:br>
              <a:r>
                <a:rPr kumimoji="0" lang="en-GB" sz="1400" b="0" i="0" u="none" strike="noStrike" kern="1200" cap="none" spc="0" normalizeH="0" baseline="0" noProof="0" dirty="0">
                  <a:ln>
                    <a:noFill/>
                  </a:ln>
                  <a:solidFill>
                    <a:prstClr val="white"/>
                  </a:solidFill>
                  <a:effectLst/>
                  <a:uLnTx/>
                  <a:uFillTx/>
                  <a:latin typeface="+mj-lt"/>
                  <a:ea typeface="+mn-ea"/>
                  <a:cs typeface="+mn-cs"/>
                </a:rPr>
                <a:t>based </a:t>
              </a:r>
              <a:br>
                <a:rPr kumimoji="0" lang="en-GB" sz="1400" b="0" i="0" u="none" strike="noStrike" kern="1200" cap="none" spc="0" normalizeH="0" baseline="0" noProof="0" dirty="0">
                  <a:ln>
                    <a:noFill/>
                  </a:ln>
                  <a:solidFill>
                    <a:prstClr val="white"/>
                  </a:solidFill>
                  <a:effectLst/>
                  <a:uLnTx/>
                  <a:uFillTx/>
                  <a:latin typeface="+mj-lt"/>
                  <a:ea typeface="+mn-ea"/>
                  <a:cs typeface="+mn-cs"/>
                </a:rPr>
              </a:br>
              <a:r>
                <a:rPr kumimoji="0" lang="en-GB" sz="1400" b="0" i="0" u="none" strike="noStrike" kern="1200" cap="none" spc="0" normalizeH="0" baseline="0" noProof="0" dirty="0">
                  <a:ln>
                    <a:noFill/>
                  </a:ln>
                  <a:solidFill>
                    <a:prstClr val="white"/>
                  </a:solidFill>
                  <a:effectLst/>
                  <a:uLnTx/>
                  <a:uFillTx/>
                  <a:latin typeface="+mj-lt"/>
                  <a:ea typeface="+mn-ea"/>
                  <a:cs typeface="+mn-cs"/>
                </a:rPr>
                <a:t>on three criteria</a:t>
              </a:r>
            </a:p>
          </p:txBody>
        </p:sp>
        <p:sp>
          <p:nvSpPr>
            <p:cNvPr id="80" name="Pfeil nach rechts 58">
              <a:extLst>
                <a:ext uri="{FF2B5EF4-FFF2-40B4-BE49-F238E27FC236}">
                  <a16:creationId xmlns:a16="http://schemas.microsoft.com/office/drawing/2014/main" id="{CA3F282C-477D-6744-AE96-CAC2B2A49F82}"/>
                </a:ext>
              </a:extLst>
            </p:cNvPr>
            <p:cNvSpPr/>
            <p:nvPr/>
          </p:nvSpPr>
          <p:spPr>
            <a:xfrm>
              <a:off x="8701680" y="2649905"/>
              <a:ext cx="891491" cy="564204"/>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j-lt"/>
                <a:ea typeface="+mn-ea"/>
                <a:cs typeface="+mn-cs"/>
              </a:endParaRPr>
            </a:p>
          </p:txBody>
        </p:sp>
        <p:cxnSp>
          <p:nvCxnSpPr>
            <p:cNvPr id="60" name="Gerade Verbindung 27">
              <a:extLst>
                <a:ext uri="{FF2B5EF4-FFF2-40B4-BE49-F238E27FC236}">
                  <a16:creationId xmlns:a16="http://schemas.microsoft.com/office/drawing/2014/main" id="{EA7FB99D-6CA0-B145-A2B0-AE5B44F74452}"/>
                </a:ext>
              </a:extLst>
            </p:cNvPr>
            <p:cNvCxnSpPr>
              <a:cxnSpLocks/>
            </p:cNvCxnSpPr>
            <p:nvPr/>
          </p:nvCxnSpPr>
          <p:spPr>
            <a:xfrm>
              <a:off x="9597042" y="4705787"/>
              <a:ext cx="18000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1" name="Rechteck 6">
              <a:extLst>
                <a:ext uri="{FF2B5EF4-FFF2-40B4-BE49-F238E27FC236}">
                  <a16:creationId xmlns:a16="http://schemas.microsoft.com/office/drawing/2014/main" id="{EBADBD99-6C80-EE4C-80C4-0B3EA065FB42}"/>
                </a:ext>
              </a:extLst>
            </p:cNvPr>
            <p:cNvSpPr/>
            <p:nvPr/>
          </p:nvSpPr>
          <p:spPr>
            <a:xfrm>
              <a:off x="9597042" y="2521483"/>
              <a:ext cx="1800000" cy="86062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Step 2: Develop </a:t>
              </a:r>
              <a:br>
                <a:rPr kumimoji="0" lang="en-GB" sz="1400" b="0" i="0" u="none" strike="noStrike" kern="1200" cap="none" spc="0" normalizeH="0" baseline="0" noProof="0" dirty="0">
                  <a:ln>
                    <a:noFill/>
                  </a:ln>
                  <a:solidFill>
                    <a:prstClr val="white"/>
                  </a:solidFill>
                  <a:effectLst/>
                  <a:uLnTx/>
                  <a:uFillTx/>
                  <a:latin typeface="+mj-lt"/>
                  <a:ea typeface="+mn-ea"/>
                  <a:cs typeface="+mn-cs"/>
                </a:rPr>
              </a:br>
              <a:r>
                <a:rPr kumimoji="0" lang="en-GB" sz="1400" b="0" i="0" u="none" strike="noStrike" kern="1200" cap="none" spc="0" normalizeH="0" baseline="0" noProof="0" dirty="0">
                  <a:ln>
                    <a:noFill/>
                  </a:ln>
                  <a:solidFill>
                    <a:prstClr val="white"/>
                  </a:solidFill>
                  <a:effectLst/>
                  <a:uLnTx/>
                  <a:uFillTx/>
                  <a:latin typeface="+mj-lt"/>
                  <a:ea typeface="+mn-ea"/>
                  <a:cs typeface="+mn-cs"/>
                </a:rPr>
                <a:t>opinion for </a:t>
              </a:r>
              <a:br>
                <a:rPr kumimoji="0" lang="en-GB" sz="1400" b="0" i="0" u="none" strike="noStrike" kern="1200" cap="none" spc="0" normalizeH="0" baseline="0" noProof="0" dirty="0">
                  <a:ln>
                    <a:noFill/>
                  </a:ln>
                  <a:solidFill>
                    <a:prstClr val="white"/>
                  </a:solidFill>
                  <a:effectLst/>
                  <a:uLnTx/>
                  <a:uFillTx/>
                  <a:latin typeface="+mj-lt"/>
                  <a:ea typeface="+mn-ea"/>
                  <a:cs typeface="+mn-cs"/>
                </a:rPr>
              </a:br>
              <a:r>
                <a:rPr kumimoji="0" lang="en-GB" sz="1400" b="0" i="0" u="none" strike="noStrike" kern="1200" cap="none" spc="0" normalizeH="0" baseline="0" noProof="0" dirty="0">
                  <a:ln>
                    <a:noFill/>
                  </a:ln>
                  <a:solidFill>
                    <a:prstClr val="white"/>
                  </a:solidFill>
                  <a:effectLst/>
                  <a:uLnTx/>
                  <a:uFillTx/>
                  <a:latin typeface="+mj-lt"/>
                  <a:ea typeface="+mn-ea"/>
                  <a:cs typeface="+mn-cs"/>
                </a:rPr>
                <a:t>NB advice</a:t>
              </a:r>
            </a:p>
          </p:txBody>
        </p:sp>
        <p:sp>
          <p:nvSpPr>
            <p:cNvPr id="73" name="Dokument 63">
              <a:extLst>
                <a:ext uri="{FF2B5EF4-FFF2-40B4-BE49-F238E27FC236}">
                  <a16:creationId xmlns:a16="http://schemas.microsoft.com/office/drawing/2014/main" id="{FD9EB23A-0ABB-F148-8044-95CDC1FE4BE1}"/>
                </a:ext>
              </a:extLst>
            </p:cNvPr>
            <p:cNvSpPr/>
            <p:nvPr/>
          </p:nvSpPr>
          <p:spPr>
            <a:xfrm>
              <a:off x="9840940" y="4833007"/>
              <a:ext cx="1335355" cy="933856"/>
            </a:xfrm>
            <a:prstGeom prst="flowChart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432FF"/>
                  </a:solidFill>
                  <a:effectLst/>
                  <a:uLnTx/>
                  <a:uFillTx/>
                  <a:latin typeface="+mj-lt"/>
                  <a:ea typeface="+mn-ea"/>
                  <a:cs typeface="+mn-cs"/>
                </a:rPr>
                <a:t>Opinion for </a:t>
              </a:r>
              <a:br>
                <a:rPr kumimoji="0" lang="en-GB" sz="1400" b="0" i="0" u="none" strike="noStrike" kern="1200" cap="none" spc="0" normalizeH="0" baseline="0" noProof="0" dirty="0">
                  <a:ln>
                    <a:noFill/>
                  </a:ln>
                  <a:solidFill>
                    <a:srgbClr val="0432FF"/>
                  </a:solidFill>
                  <a:effectLst/>
                  <a:uLnTx/>
                  <a:uFillTx/>
                  <a:latin typeface="+mj-lt"/>
                  <a:ea typeface="+mn-ea"/>
                  <a:cs typeface="+mn-cs"/>
                </a:rPr>
              </a:br>
              <a:r>
                <a:rPr kumimoji="0" lang="en-GB" sz="1400" b="0" i="0" u="none" strike="noStrike" kern="1200" cap="none" spc="0" normalizeH="0" baseline="0" noProof="0" dirty="0">
                  <a:ln>
                    <a:noFill/>
                  </a:ln>
                  <a:solidFill>
                    <a:srgbClr val="0432FF"/>
                  </a:solidFill>
                  <a:effectLst/>
                  <a:uLnTx/>
                  <a:uFillTx/>
                  <a:latin typeface="+mj-lt"/>
                  <a:ea typeface="+mn-ea"/>
                  <a:cs typeface="+mn-cs"/>
                </a:rPr>
                <a:t>NB</a:t>
              </a:r>
            </a:p>
          </p:txBody>
        </p:sp>
        <p:cxnSp>
          <p:nvCxnSpPr>
            <p:cNvPr id="133" name="Gerade Verbindung 27">
              <a:extLst>
                <a:ext uri="{FF2B5EF4-FFF2-40B4-BE49-F238E27FC236}">
                  <a16:creationId xmlns:a16="http://schemas.microsoft.com/office/drawing/2014/main" id="{EA7FB99D-6CA0-B145-A2B0-AE5B44F74452}"/>
                </a:ext>
              </a:extLst>
            </p:cNvPr>
            <p:cNvCxnSpPr>
              <a:cxnSpLocks/>
            </p:cNvCxnSpPr>
            <p:nvPr/>
          </p:nvCxnSpPr>
          <p:spPr>
            <a:xfrm>
              <a:off x="9597042" y="5874956"/>
              <a:ext cx="1800000" cy="0"/>
            </a:xfrm>
            <a:prstGeom prst="line">
              <a:avLst/>
            </a:prstGeom>
            <a:ln w="19050"/>
          </p:spPr>
          <p:style>
            <a:lnRef idx="1">
              <a:schemeClr val="accent1"/>
            </a:lnRef>
            <a:fillRef idx="0">
              <a:schemeClr val="accent1"/>
            </a:fillRef>
            <a:effectRef idx="0">
              <a:schemeClr val="accent1"/>
            </a:effectRef>
            <a:fontRef idx="minor">
              <a:schemeClr val="tx1"/>
            </a:fontRef>
          </p:style>
        </p:cxnSp>
      </p:grpSp>
      <p:pic>
        <p:nvPicPr>
          <p:cNvPr id="6" name="Audio Recording 24 Oct 2020 at 13:02:29" descr="Audio Recording 24 Oct 2020 at 13:02:29">
            <a:hlinkClick r:id="" action="ppaction://media"/>
            <a:extLst>
              <a:ext uri="{FF2B5EF4-FFF2-40B4-BE49-F238E27FC236}">
                <a16:creationId xmlns:a16="http://schemas.microsoft.com/office/drawing/2014/main" id="{3D557A43-0320-6E45-95F5-68EAB3BA80AD}"/>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288576" y="-1123235"/>
            <a:ext cx="812800" cy="812800"/>
          </a:xfrm>
          <a:prstGeom prst="rect">
            <a:avLst/>
          </a:prstGeom>
        </p:spPr>
      </p:pic>
    </p:spTree>
    <p:custDataLst>
      <p:tags r:id="rId1"/>
    </p:custDataLst>
    <p:extLst>
      <p:ext uri="{BB962C8B-B14F-4D97-AF65-F5344CB8AC3E}">
        <p14:creationId xmlns:p14="http://schemas.microsoft.com/office/powerpoint/2010/main" val="839411917"/>
      </p:ext>
    </p:extLst>
  </p:cSld>
  <p:clrMapOvr>
    <a:masterClrMapping/>
  </p:clrMapOvr>
  <mc:AlternateContent xmlns:mc="http://schemas.openxmlformats.org/markup-compatibility/2006" xmlns:p14="http://schemas.microsoft.com/office/powerpoint/2010/main">
    <mc:Choice Requires="p14">
      <p:transition spd="slow" p14:dur="2000" advTm="149183"/>
    </mc:Choice>
    <mc:Fallback xmlns="">
      <p:transition spd="slow" advTm="149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47200"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6"/>
                </p:tgtEl>
              </p:cMediaNode>
            </p:audio>
          </p:childTnLst>
        </p:cTn>
      </p:par>
    </p:tnLst>
  </p:timing>
  <p:extLst>
    <p:ext uri="{E180D4A7-C9FB-4DFB-919C-405C955672EB}">
      <p14:showEvtLst xmlns:p14="http://schemas.microsoft.com/office/powerpoint/2010/main">
        <p14:playEvt time="13" objId="6"/>
        <p14:stopEvt time="147576" objId="6"/>
      </p14:showEvt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3" name="Subtitle 2"/>
          <p:cNvSpPr>
            <a:spLocks noGrp="1"/>
          </p:cNvSpPr>
          <p:nvPr>
            <p:ph type="subTitle" idx="1"/>
          </p:nvPr>
        </p:nvSpPr>
        <p:spPr/>
        <p:txBody>
          <a:bodyPr wrap="square" anchor="b" anchorCtr="0"/>
          <a:lstStyle/>
          <a:p>
            <a:r>
              <a:rPr lang="en-GB" sz="1050" b="1" dirty="0"/>
              <a:t>© European Union 2020</a:t>
            </a:r>
          </a:p>
          <a:p>
            <a:r>
              <a:rPr lang="en-GB" sz="1050" dirty="0"/>
              <a:t>Unless otherwise noted the reuse of this presentation is authorised under the </a:t>
            </a:r>
            <a:r>
              <a:rPr lang="en-GB" sz="1050" dirty="0">
                <a:hlinkClick r:id="rId5"/>
              </a:rPr>
              <a:t>CC BY 4.0 </a:t>
            </a:r>
            <a:r>
              <a:rPr lang="en-GB" sz="1050" dirty="0"/>
              <a:t>license. For any use or reproduction of elements that are not owned by the EU, permission may need to be sought directly from the respective right holders.</a:t>
            </a:r>
          </a:p>
          <a:p>
            <a:endParaRPr lang="en-GB" sz="1050" dirty="0">
              <a:solidFill>
                <a:schemeClr val="accent6"/>
              </a:solidFill>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2103" y="4043693"/>
            <a:ext cx="1023496" cy="358097"/>
          </a:xfrm>
          <a:prstGeom prst="rect">
            <a:avLst/>
          </a:prstGeom>
        </p:spPr>
      </p:pic>
      <p:pic>
        <p:nvPicPr>
          <p:cNvPr id="4" name="Audio Recording 24 Oct 2020 at 18:37:53" descr="Audio Recording 24 Oct 2020 at 18:37:53">
            <a:hlinkClick r:id="" action="ppaction://media"/>
            <a:extLst>
              <a:ext uri="{FF2B5EF4-FFF2-40B4-BE49-F238E27FC236}">
                <a16:creationId xmlns:a16="http://schemas.microsoft.com/office/drawing/2014/main" id="{656F96A1-50B0-4E42-B7FB-9FBACF9A272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689600" y="-1768856"/>
            <a:ext cx="812800" cy="812800"/>
          </a:xfrm>
          <a:prstGeom prst="rect">
            <a:avLst/>
          </a:prstGeom>
        </p:spPr>
      </p:pic>
    </p:spTree>
    <p:extLst>
      <p:ext uri="{BB962C8B-B14F-4D97-AF65-F5344CB8AC3E}">
        <p14:creationId xmlns:p14="http://schemas.microsoft.com/office/powerpoint/2010/main" val="3743762712"/>
      </p:ext>
    </p:extLst>
  </p:cSld>
  <p:clrMapOvr>
    <a:masterClrMapping/>
  </p:clrMapOvr>
  <mc:AlternateContent xmlns:mc="http://schemas.openxmlformats.org/markup-compatibility/2006" xmlns:p14="http://schemas.microsoft.com/office/powerpoint/2010/main">
    <mc:Choice Requires="p14">
      <p:transition spd="slow" p14:dur="2000" advTm="22268"/>
    </mc:Choice>
    <mc:Fallback xmlns="">
      <p:transition spd="slow" advTm="22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5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15" objId="4"/>
        <p14:stopEvt time="9420" objId="4"/>
      </p14:showEvt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p:cNvSpPr/>
          <p:nvPr/>
        </p:nvSpPr>
        <p:spPr>
          <a:xfrm>
            <a:off x="9665594" y="6117297"/>
            <a:ext cx="2311759" cy="705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j-lt"/>
            </a:endParaRPr>
          </a:p>
        </p:txBody>
      </p:sp>
      <p:sp>
        <p:nvSpPr>
          <p:cNvPr id="72" name="Rechteck 62">
            <a:extLst>
              <a:ext uri="{FF2B5EF4-FFF2-40B4-BE49-F238E27FC236}">
                <a16:creationId xmlns:a16="http://schemas.microsoft.com/office/drawing/2014/main" id="{37AC7CC8-EBC3-E74F-AFA0-CD0A8F6AE7A4}"/>
              </a:ext>
            </a:extLst>
          </p:cNvPr>
          <p:cNvSpPr/>
          <p:nvPr/>
        </p:nvSpPr>
        <p:spPr>
          <a:xfrm>
            <a:off x="1529381" y="1129031"/>
            <a:ext cx="9869461" cy="6803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2400" b="1" dirty="0">
                <a:ln>
                  <a:solidFill>
                    <a:srgbClr val="679E2A"/>
                  </a:solidFill>
                </a:ln>
                <a:solidFill>
                  <a:schemeClr val="bg1"/>
                </a:solidFill>
                <a:latin typeface="+mj-lt"/>
              </a:rPr>
              <a:t>Performance Evaluation Consultation Procedure (PECP)</a:t>
            </a:r>
            <a:endParaRPr kumimoji="0" lang="en-GB" sz="2200" b="1" i="0" u="none" strike="noStrike" kern="1200" cap="none" spc="0" normalizeH="0" baseline="0" noProof="0" dirty="0">
              <a:ln>
                <a:solidFill>
                  <a:srgbClr val="679E2A"/>
                </a:solidFill>
              </a:ln>
              <a:solidFill>
                <a:schemeClr val="bg1"/>
              </a:solidFill>
              <a:effectLst/>
              <a:uLnTx/>
              <a:uFillTx/>
              <a:latin typeface="+mj-lt"/>
            </a:endParaRPr>
          </a:p>
        </p:txBody>
      </p:sp>
      <p:sp>
        <p:nvSpPr>
          <p:cNvPr id="79" name="Title 2"/>
          <p:cNvSpPr txBox="1">
            <a:spLocks/>
          </p:cNvSpPr>
          <p:nvPr/>
        </p:nvSpPr>
        <p:spPr>
          <a:xfrm>
            <a:off x="970721" y="0"/>
            <a:ext cx="10263893"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800" kern="1200">
                <a:solidFill>
                  <a:schemeClr val="tx2"/>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034EA2"/>
                </a:solidFill>
                <a:effectLst/>
                <a:uLnTx/>
                <a:uFillTx/>
              </a:rPr>
              <a:t>Actors</a:t>
            </a:r>
            <a:r>
              <a:rPr kumimoji="0" lang="en-GB" sz="3600" b="0" i="0" u="none" strike="noStrike" kern="1200" cap="none" spc="0" normalizeH="0" noProof="0" dirty="0">
                <a:ln>
                  <a:noFill/>
                </a:ln>
                <a:solidFill>
                  <a:srgbClr val="034EA2"/>
                </a:solidFill>
                <a:effectLst/>
                <a:uLnTx/>
                <a:uFillTx/>
              </a:rPr>
              <a:t> and steps of </a:t>
            </a:r>
            <a:r>
              <a:rPr kumimoji="0" lang="en-GB" sz="3600" b="0" i="0" u="none" strike="noStrike" kern="1200" cap="none" spc="0" normalizeH="0" noProof="0" dirty="0" err="1">
                <a:ln>
                  <a:noFill/>
                </a:ln>
                <a:solidFill>
                  <a:srgbClr val="034EA2"/>
                </a:solidFill>
                <a:effectLst/>
                <a:uLnTx/>
                <a:uFillTx/>
              </a:rPr>
              <a:t>th</a:t>
            </a:r>
            <a:r>
              <a:rPr lang="en-GB" sz="3600" dirty="0">
                <a:solidFill>
                  <a:srgbClr val="034EA2"/>
                </a:solidFill>
              </a:rPr>
              <a:t>e PECP for IVD devices</a:t>
            </a:r>
            <a:endParaRPr kumimoji="0" lang="en-GB" sz="3600" b="0" i="0" u="none" strike="noStrike" kern="1200" cap="none" spc="0" normalizeH="0" baseline="0" noProof="0" dirty="0">
              <a:ln>
                <a:noFill/>
              </a:ln>
              <a:solidFill>
                <a:srgbClr val="034EA2"/>
              </a:solidFill>
              <a:effectLst/>
              <a:uLnTx/>
              <a:uFillTx/>
            </a:endParaRPr>
          </a:p>
        </p:txBody>
      </p:sp>
      <p:grpSp>
        <p:nvGrpSpPr>
          <p:cNvPr id="12" name="Gruppieren 11">
            <a:extLst>
              <a:ext uri="{FF2B5EF4-FFF2-40B4-BE49-F238E27FC236}">
                <a16:creationId xmlns:a16="http://schemas.microsoft.com/office/drawing/2014/main" id="{4A956034-0C5E-FA45-B491-2A9F5E963148}"/>
              </a:ext>
            </a:extLst>
          </p:cNvPr>
          <p:cNvGrpSpPr/>
          <p:nvPr/>
        </p:nvGrpSpPr>
        <p:grpSpPr>
          <a:xfrm>
            <a:off x="1529381" y="1865229"/>
            <a:ext cx="4540149" cy="4992567"/>
            <a:chOff x="1529381" y="1865229"/>
            <a:chExt cx="4540149" cy="4992567"/>
          </a:xfrm>
        </p:grpSpPr>
        <p:sp>
          <p:nvSpPr>
            <p:cNvPr id="45" name="Rechteck 16">
              <a:extLst>
                <a:ext uri="{FF2B5EF4-FFF2-40B4-BE49-F238E27FC236}">
                  <a16:creationId xmlns:a16="http://schemas.microsoft.com/office/drawing/2014/main" id="{C86F70EB-AF90-224B-955A-5604B37812F7}"/>
                </a:ext>
              </a:extLst>
            </p:cNvPr>
            <p:cNvSpPr/>
            <p:nvPr/>
          </p:nvSpPr>
          <p:spPr>
            <a:xfrm>
              <a:off x="1529381" y="1865229"/>
              <a:ext cx="4500000" cy="59167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j-lt"/>
                  <a:ea typeface="+mn-ea"/>
                  <a:cs typeface="+mn-cs"/>
                </a:rPr>
                <a:t>Notified Bodies</a:t>
              </a:r>
            </a:p>
          </p:txBody>
        </p:sp>
        <p:sp>
          <p:nvSpPr>
            <p:cNvPr id="46" name="Verzweigung 17">
              <a:extLst>
                <a:ext uri="{FF2B5EF4-FFF2-40B4-BE49-F238E27FC236}">
                  <a16:creationId xmlns:a16="http://schemas.microsoft.com/office/drawing/2014/main" id="{C741ECB0-623D-3142-B40A-9EF2C3D94E5B}"/>
                </a:ext>
              </a:extLst>
            </p:cNvPr>
            <p:cNvSpPr/>
            <p:nvPr/>
          </p:nvSpPr>
          <p:spPr>
            <a:xfrm>
              <a:off x="4229380" y="3406378"/>
              <a:ext cx="1800001" cy="951333"/>
            </a:xfrm>
            <a:prstGeom prst="flowChartDecision">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mj-lt"/>
                  <a:ea typeface="+mn-ea"/>
                  <a:cs typeface="+mn-cs"/>
                </a:rPr>
                <a:t>Decide</a:t>
              </a:r>
            </a:p>
          </p:txBody>
        </p:sp>
        <p:cxnSp>
          <p:nvCxnSpPr>
            <p:cNvPr id="49" name="Gerade Verbindung 24">
              <a:extLst>
                <a:ext uri="{FF2B5EF4-FFF2-40B4-BE49-F238E27FC236}">
                  <a16:creationId xmlns:a16="http://schemas.microsoft.com/office/drawing/2014/main" id="{D4F5E1D6-4A54-9A47-ABFB-97709937A4E6}"/>
                </a:ext>
              </a:extLst>
            </p:cNvPr>
            <p:cNvCxnSpPr>
              <a:cxnSpLocks/>
            </p:cNvCxnSpPr>
            <p:nvPr/>
          </p:nvCxnSpPr>
          <p:spPr>
            <a:xfrm flipV="1">
              <a:off x="4212533" y="6242884"/>
              <a:ext cx="1845767" cy="123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Gerade Verbindung 23">
              <a:extLst>
                <a:ext uri="{FF2B5EF4-FFF2-40B4-BE49-F238E27FC236}">
                  <a16:creationId xmlns:a16="http://schemas.microsoft.com/office/drawing/2014/main" id="{7A5320D5-B4B6-AD49-B407-7015D978E9AC}"/>
                </a:ext>
              </a:extLst>
            </p:cNvPr>
            <p:cNvCxnSpPr>
              <a:cxnSpLocks/>
            </p:cNvCxnSpPr>
            <p:nvPr/>
          </p:nvCxnSpPr>
          <p:spPr>
            <a:xfrm>
              <a:off x="4229380" y="4370740"/>
              <a:ext cx="1840150" cy="2229"/>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3" name="Textfeld 41">
              <a:extLst>
                <a:ext uri="{FF2B5EF4-FFF2-40B4-BE49-F238E27FC236}">
                  <a16:creationId xmlns:a16="http://schemas.microsoft.com/office/drawing/2014/main" id="{522B5EC3-747A-D34E-B230-1EE2255C0A37}"/>
                </a:ext>
              </a:extLst>
            </p:cNvPr>
            <p:cNvSpPr txBox="1"/>
            <p:nvPr/>
          </p:nvSpPr>
          <p:spPr>
            <a:xfrm>
              <a:off x="4255062" y="4582699"/>
              <a:ext cx="1760708" cy="14927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mj-lt"/>
                </a:rPr>
                <a:t>Not</a:t>
              </a:r>
              <a:r>
                <a:rPr kumimoji="0" lang="en-GB" sz="1600" b="1" i="0" u="none" strike="noStrike" kern="1200" cap="none" spc="0" normalizeH="0" baseline="0" noProof="0" dirty="0">
                  <a:ln>
                    <a:noFill/>
                  </a:ln>
                  <a:solidFill>
                    <a:prstClr val="black"/>
                  </a:solidFill>
                  <a:effectLst/>
                  <a:uLnTx/>
                  <a:uFillTx/>
                  <a:latin typeface="+mj-lt"/>
                </a:rPr>
                <a:t> if</a:t>
              </a:r>
              <a:r>
                <a:rPr kumimoji="0" lang="en-GB" sz="1600" b="0" i="0" u="none" strike="noStrike" kern="1200" cap="none" spc="0" normalizeH="0" baseline="0" noProof="0" dirty="0">
                  <a:ln>
                    <a:noFill/>
                  </a:ln>
                  <a:solidFill>
                    <a:prstClr val="black"/>
                  </a:solidFill>
                  <a:effectLst/>
                  <a:uLnTx/>
                  <a:uFillTx/>
                  <a:latin typeface="+mj-lt"/>
                </a:rPr>
                <a:t>:</a:t>
              </a:r>
            </a:p>
            <a:p>
              <a:pPr marL="144000" lvl="0" indent="-144000">
                <a:spcBef>
                  <a:spcPts val="600"/>
                </a:spcBef>
                <a:buFont typeface="Arial" panose="020B0604020202020204" pitchFamily="34" charset="0"/>
                <a:buChar char="•"/>
                <a:defRPr/>
              </a:pPr>
              <a:r>
                <a:rPr lang="en-US" sz="1300" dirty="0">
                  <a:solidFill>
                    <a:prstClr val="black"/>
                  </a:solidFill>
                  <a:latin typeface="+mj-lt"/>
                </a:rPr>
                <a:t>CS available and </a:t>
              </a:r>
              <a:br>
                <a:rPr lang="en-US" sz="1300" dirty="0">
                  <a:solidFill>
                    <a:prstClr val="black"/>
                  </a:solidFill>
                  <a:latin typeface="+mj-lt"/>
                </a:rPr>
              </a:br>
              <a:r>
                <a:rPr lang="en-US" sz="1300" dirty="0">
                  <a:solidFill>
                    <a:prstClr val="black"/>
                  </a:solidFill>
                  <a:latin typeface="+mj-lt"/>
                </a:rPr>
                <a:t>properly used</a:t>
              </a:r>
            </a:p>
            <a:p>
              <a:pPr marL="144000" lvl="0" indent="-144000">
                <a:spcBef>
                  <a:spcPts val="600"/>
                </a:spcBef>
                <a:buFont typeface="Arial" panose="020B0604020202020204" pitchFamily="34" charset="0"/>
                <a:buChar char="•"/>
                <a:defRPr/>
              </a:pPr>
              <a:r>
                <a:rPr lang="en-US" sz="1300" dirty="0">
                  <a:solidFill>
                    <a:prstClr val="black"/>
                  </a:solidFill>
                  <a:latin typeface="+mj-lt"/>
                </a:rPr>
                <a:t>that type of device has already been certified</a:t>
              </a:r>
            </a:p>
          </p:txBody>
        </p:sp>
        <p:sp>
          <p:nvSpPr>
            <p:cNvPr id="69" name="Rechteck 4">
              <a:extLst>
                <a:ext uri="{FF2B5EF4-FFF2-40B4-BE49-F238E27FC236}">
                  <a16:creationId xmlns:a16="http://schemas.microsoft.com/office/drawing/2014/main" id="{16C99A3A-F31F-2C45-9FBA-FF416D466132}"/>
                </a:ext>
              </a:extLst>
            </p:cNvPr>
            <p:cNvSpPr/>
            <p:nvPr/>
          </p:nvSpPr>
          <p:spPr>
            <a:xfrm>
              <a:off x="4229381" y="2532846"/>
              <a:ext cx="1800000" cy="86062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Consider </a:t>
              </a:r>
              <a:br>
                <a:rPr kumimoji="0" lang="en-GB" sz="1400" b="0" i="0" u="none" strike="noStrike" kern="1200" cap="none" spc="0" normalizeH="0" baseline="0" noProof="0" dirty="0">
                  <a:ln>
                    <a:noFill/>
                  </a:ln>
                  <a:solidFill>
                    <a:prstClr val="white"/>
                  </a:solidFill>
                  <a:effectLst/>
                  <a:uLnTx/>
                  <a:uFillTx/>
                  <a:latin typeface="+mj-lt"/>
                  <a:ea typeface="+mn-ea"/>
                  <a:cs typeface="+mn-cs"/>
                </a:rPr>
              </a:br>
              <a:r>
                <a:rPr kumimoji="0" lang="en-GB" sz="1400" b="0" i="0" u="none" strike="noStrike" kern="1200" cap="none" spc="0" normalizeH="0" baseline="0" noProof="0" dirty="0">
                  <a:ln>
                    <a:noFill/>
                  </a:ln>
                  <a:solidFill>
                    <a:prstClr val="white"/>
                  </a:solidFill>
                  <a:effectLst/>
                  <a:uLnTx/>
                  <a:uFillTx/>
                  <a:latin typeface="+mj-lt"/>
                  <a:ea typeface="+mn-ea"/>
                  <a:cs typeface="+mn-cs"/>
                </a:rPr>
                <a:t>exemption circumstances</a:t>
              </a:r>
            </a:p>
          </p:txBody>
        </p:sp>
        <p:sp>
          <p:nvSpPr>
            <p:cNvPr id="43" name="Manuelle Verarbeitung 47">
              <a:extLst>
                <a:ext uri="{FF2B5EF4-FFF2-40B4-BE49-F238E27FC236}">
                  <a16:creationId xmlns:a16="http://schemas.microsoft.com/office/drawing/2014/main" id="{1810E47E-CA24-FA46-965B-ECA15E024BAF}"/>
                </a:ext>
              </a:extLst>
            </p:cNvPr>
            <p:cNvSpPr/>
            <p:nvPr/>
          </p:nvSpPr>
          <p:spPr>
            <a:xfrm rot="16200000">
              <a:off x="2203032" y="4835158"/>
              <a:ext cx="3160939" cy="884337"/>
            </a:xfrm>
            <a:prstGeom prst="flowChartManualOperati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j-lt"/>
                <a:ea typeface="+mn-ea"/>
                <a:cs typeface="+mn-cs"/>
              </a:endParaRPr>
            </a:p>
          </p:txBody>
        </p:sp>
        <p:cxnSp>
          <p:nvCxnSpPr>
            <p:cNvPr id="48" name="Gerade Verbindung 21">
              <a:extLst>
                <a:ext uri="{FF2B5EF4-FFF2-40B4-BE49-F238E27FC236}">
                  <a16:creationId xmlns:a16="http://schemas.microsoft.com/office/drawing/2014/main" id="{0A5699B7-4C43-B043-B1A4-9290D9305D3D}"/>
                </a:ext>
              </a:extLst>
            </p:cNvPr>
            <p:cNvCxnSpPr>
              <a:cxnSpLocks/>
            </p:cNvCxnSpPr>
            <p:nvPr/>
          </p:nvCxnSpPr>
          <p:spPr>
            <a:xfrm>
              <a:off x="1600940" y="6846222"/>
              <a:ext cx="172844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Gerade Verbindung 32">
              <a:extLst>
                <a:ext uri="{FF2B5EF4-FFF2-40B4-BE49-F238E27FC236}">
                  <a16:creationId xmlns:a16="http://schemas.microsoft.com/office/drawing/2014/main" id="{D1E2DBD1-71FE-5B4A-95C0-1F1704744AD5}"/>
                </a:ext>
              </a:extLst>
            </p:cNvPr>
            <p:cNvCxnSpPr>
              <a:cxnSpLocks/>
            </p:cNvCxnSpPr>
            <p:nvPr/>
          </p:nvCxnSpPr>
          <p:spPr>
            <a:xfrm flipV="1">
              <a:off x="3341333" y="6255262"/>
              <a:ext cx="871200" cy="5909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56" name="Textfeld 13">
              <a:extLst>
                <a:ext uri="{FF2B5EF4-FFF2-40B4-BE49-F238E27FC236}">
                  <a16:creationId xmlns:a16="http://schemas.microsoft.com/office/drawing/2014/main" id="{218E5E14-9CB5-EA49-861E-3F2E97131206}"/>
                </a:ext>
              </a:extLst>
            </p:cNvPr>
            <p:cNvSpPr txBox="1"/>
            <p:nvPr/>
          </p:nvSpPr>
          <p:spPr>
            <a:xfrm>
              <a:off x="1963745" y="5064531"/>
              <a:ext cx="936475" cy="338554"/>
            </a:xfrm>
            <a:prstGeom prst="rect">
              <a:avLst/>
            </a:prstGeom>
            <a:solidFill>
              <a:srgbClr val="C00000"/>
            </a:solidFill>
            <a:ln w="19050">
              <a:solidFill>
                <a:schemeClr val="tx1"/>
              </a:solid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mj-lt"/>
                </a:rPr>
                <a:t>Class </a:t>
              </a:r>
              <a:r>
                <a:rPr lang="en-GB" sz="1600" b="1" dirty="0">
                  <a:solidFill>
                    <a:prstClr val="white"/>
                  </a:solidFill>
                  <a:latin typeface="+mj-lt"/>
                </a:rPr>
                <a:t>D</a:t>
              </a:r>
              <a:endParaRPr kumimoji="0" lang="en-GB" sz="1600" b="1" i="0" u="none" strike="noStrike" kern="1200" cap="none" spc="0" normalizeH="0" baseline="0" noProof="0" dirty="0">
                <a:ln>
                  <a:noFill/>
                </a:ln>
                <a:solidFill>
                  <a:prstClr val="white"/>
                </a:solidFill>
                <a:effectLst/>
                <a:uLnTx/>
                <a:uFillTx/>
                <a:latin typeface="+mj-lt"/>
              </a:endParaRPr>
            </a:p>
          </p:txBody>
        </p:sp>
        <p:cxnSp>
          <p:nvCxnSpPr>
            <p:cNvPr id="57" name="Gerade Verbindung 20">
              <a:extLst>
                <a:ext uri="{FF2B5EF4-FFF2-40B4-BE49-F238E27FC236}">
                  <a16:creationId xmlns:a16="http://schemas.microsoft.com/office/drawing/2014/main" id="{1A83C688-6980-254E-863C-2EE0F2AECB2E}"/>
                </a:ext>
              </a:extLst>
            </p:cNvPr>
            <p:cNvCxnSpPr>
              <a:cxnSpLocks/>
            </p:cNvCxnSpPr>
            <p:nvPr/>
          </p:nvCxnSpPr>
          <p:spPr>
            <a:xfrm>
              <a:off x="1529381" y="3645529"/>
              <a:ext cx="1800000" cy="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Gerade Verbindung 29">
              <a:extLst>
                <a:ext uri="{FF2B5EF4-FFF2-40B4-BE49-F238E27FC236}">
                  <a16:creationId xmlns:a16="http://schemas.microsoft.com/office/drawing/2014/main" id="{A702710E-A55D-F24C-81E4-541561CCD8C5}"/>
                </a:ext>
              </a:extLst>
            </p:cNvPr>
            <p:cNvCxnSpPr>
              <a:cxnSpLocks/>
            </p:cNvCxnSpPr>
            <p:nvPr/>
          </p:nvCxnSpPr>
          <p:spPr>
            <a:xfrm>
              <a:off x="3329381" y="3650351"/>
              <a:ext cx="913989" cy="72027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8" name="Rechteck 3">
              <a:extLst>
                <a:ext uri="{FF2B5EF4-FFF2-40B4-BE49-F238E27FC236}">
                  <a16:creationId xmlns:a16="http://schemas.microsoft.com/office/drawing/2014/main" id="{0649F4DA-A48B-B342-ACA4-0EBBA6AD364F}"/>
                </a:ext>
              </a:extLst>
            </p:cNvPr>
            <p:cNvSpPr/>
            <p:nvPr/>
          </p:nvSpPr>
          <p:spPr>
            <a:xfrm>
              <a:off x="1531982" y="2527387"/>
              <a:ext cx="1800000" cy="86062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mj-lt"/>
                  <a:ea typeface="+mn-ea"/>
                  <a:cs typeface="+mn-cs"/>
                </a:rPr>
                <a:t>Consider </a:t>
              </a:r>
              <a:br>
                <a:rPr kumimoji="0" lang="en-GB" sz="1400" b="0" i="0" u="none" strike="noStrike" kern="1200" cap="none" spc="0" normalizeH="0" baseline="0" noProof="0" dirty="0">
                  <a:ln>
                    <a:noFill/>
                  </a:ln>
                  <a:solidFill>
                    <a:prstClr val="white"/>
                  </a:solidFill>
                  <a:effectLst/>
                  <a:uLnTx/>
                  <a:uFillTx/>
                  <a:latin typeface="+mj-lt"/>
                  <a:ea typeface="+mn-ea"/>
                  <a:cs typeface="+mn-cs"/>
                </a:rPr>
              </a:br>
              <a:r>
                <a:rPr kumimoji="0" lang="en-GB" sz="1400" b="0" i="0" u="none" strike="noStrike" kern="1200" cap="none" spc="0" normalizeH="0" baseline="0" noProof="0" dirty="0">
                  <a:ln>
                    <a:noFill/>
                  </a:ln>
                  <a:solidFill>
                    <a:prstClr val="white"/>
                  </a:solidFill>
                  <a:effectLst/>
                  <a:uLnTx/>
                  <a:uFillTx/>
                  <a:latin typeface="+mj-lt"/>
                  <a:ea typeface="+mn-ea"/>
                  <a:cs typeface="+mn-cs"/>
                </a:rPr>
                <a:t>initial </a:t>
              </a:r>
              <a:br>
                <a:rPr kumimoji="0" lang="en-GB" sz="1400" b="0" i="0" u="none" strike="noStrike" kern="1200" cap="none" spc="0" normalizeH="0" baseline="0" noProof="0" dirty="0">
                  <a:ln>
                    <a:noFill/>
                  </a:ln>
                  <a:solidFill>
                    <a:prstClr val="white"/>
                  </a:solidFill>
                  <a:effectLst/>
                  <a:uLnTx/>
                  <a:uFillTx/>
                  <a:latin typeface="+mj-lt"/>
                  <a:ea typeface="+mn-ea"/>
                  <a:cs typeface="+mn-cs"/>
                </a:rPr>
              </a:br>
              <a:r>
                <a:rPr kumimoji="0" lang="en-GB" sz="1400" b="0" i="0" u="none" strike="noStrike" kern="1200" cap="none" spc="0" normalizeH="0" baseline="0" noProof="0" dirty="0">
                  <a:ln>
                    <a:noFill/>
                  </a:ln>
                  <a:solidFill>
                    <a:prstClr val="white"/>
                  </a:solidFill>
                  <a:effectLst/>
                  <a:uLnTx/>
                  <a:uFillTx/>
                  <a:latin typeface="+mj-lt"/>
                  <a:ea typeface="+mn-ea"/>
                  <a:cs typeface="+mn-cs"/>
                </a:rPr>
                <a:t>legal requirement</a:t>
              </a:r>
            </a:p>
          </p:txBody>
        </p:sp>
        <p:sp>
          <p:nvSpPr>
            <p:cNvPr id="81" name="Pfeil nach rechts 58">
              <a:extLst>
                <a:ext uri="{FF2B5EF4-FFF2-40B4-BE49-F238E27FC236}">
                  <a16:creationId xmlns:a16="http://schemas.microsoft.com/office/drawing/2014/main" id="{CA3F282C-477D-6744-AE96-CAC2B2A49F82}"/>
                </a:ext>
              </a:extLst>
            </p:cNvPr>
            <p:cNvSpPr/>
            <p:nvPr/>
          </p:nvSpPr>
          <p:spPr>
            <a:xfrm>
              <a:off x="3341333" y="2668193"/>
              <a:ext cx="871200" cy="564204"/>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j-lt"/>
                <a:ea typeface="+mn-ea"/>
                <a:cs typeface="+mn-cs"/>
              </a:endParaRPr>
            </a:p>
          </p:txBody>
        </p:sp>
      </p:grpSp>
      <p:grpSp>
        <p:nvGrpSpPr>
          <p:cNvPr id="13" name="Gruppieren 12">
            <a:extLst>
              <a:ext uri="{FF2B5EF4-FFF2-40B4-BE49-F238E27FC236}">
                <a16:creationId xmlns:a16="http://schemas.microsoft.com/office/drawing/2014/main" id="{F0C323AE-73A8-3A4C-9133-E7A8322A0679}"/>
              </a:ext>
            </a:extLst>
          </p:cNvPr>
          <p:cNvGrpSpPr/>
          <p:nvPr/>
        </p:nvGrpSpPr>
        <p:grpSpPr>
          <a:xfrm>
            <a:off x="6041021" y="1862378"/>
            <a:ext cx="5473725" cy="4762630"/>
            <a:chOff x="6041021" y="1862378"/>
            <a:chExt cx="5473725" cy="4762630"/>
          </a:xfrm>
        </p:grpSpPr>
        <p:sp>
          <p:nvSpPr>
            <p:cNvPr id="42" name="Manuelle Verarbeitung 55">
              <a:extLst>
                <a:ext uri="{FF2B5EF4-FFF2-40B4-BE49-F238E27FC236}">
                  <a16:creationId xmlns:a16="http://schemas.microsoft.com/office/drawing/2014/main" id="{35653D88-DBF8-444A-A82A-2C4BC6801122}"/>
                </a:ext>
              </a:extLst>
            </p:cNvPr>
            <p:cNvSpPr/>
            <p:nvPr/>
          </p:nvSpPr>
          <p:spPr>
            <a:xfrm rot="16200000">
              <a:off x="5507758" y="4951468"/>
              <a:ext cx="1874862" cy="733512"/>
            </a:xfrm>
            <a:prstGeom prst="flowChartManualOperati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j-lt"/>
                <a:ea typeface="+mn-ea"/>
                <a:cs typeface="+mn-cs"/>
              </a:endParaRPr>
            </a:p>
          </p:txBody>
        </p:sp>
        <p:cxnSp>
          <p:nvCxnSpPr>
            <p:cNvPr id="53" name="Gerade Verbindung 35">
              <a:extLst>
                <a:ext uri="{FF2B5EF4-FFF2-40B4-BE49-F238E27FC236}">
                  <a16:creationId xmlns:a16="http://schemas.microsoft.com/office/drawing/2014/main" id="{F02EEC8B-588E-7547-BAD8-C9ACE85C8520}"/>
                </a:ext>
              </a:extLst>
            </p:cNvPr>
            <p:cNvCxnSpPr>
              <a:cxnSpLocks/>
            </p:cNvCxnSpPr>
            <p:nvPr/>
          </p:nvCxnSpPr>
          <p:spPr>
            <a:xfrm flipV="1">
              <a:off x="6095560" y="5900327"/>
              <a:ext cx="699257" cy="34176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2" name="Gerade Verbindung 37">
              <a:extLst>
                <a:ext uri="{FF2B5EF4-FFF2-40B4-BE49-F238E27FC236}">
                  <a16:creationId xmlns:a16="http://schemas.microsoft.com/office/drawing/2014/main" id="{7EB484A5-530E-3D48-AC0B-E2646594999A}"/>
                </a:ext>
              </a:extLst>
            </p:cNvPr>
            <p:cNvCxnSpPr>
              <a:cxnSpLocks/>
            </p:cNvCxnSpPr>
            <p:nvPr/>
          </p:nvCxnSpPr>
          <p:spPr>
            <a:xfrm>
              <a:off x="6074724" y="4382315"/>
              <a:ext cx="757607" cy="34176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66" name="Pfeil nach rechts 59">
              <a:extLst>
                <a:ext uri="{FF2B5EF4-FFF2-40B4-BE49-F238E27FC236}">
                  <a16:creationId xmlns:a16="http://schemas.microsoft.com/office/drawing/2014/main" id="{61276FD5-9BD2-6F41-9BD3-41A39FFFD614}"/>
                </a:ext>
              </a:extLst>
            </p:cNvPr>
            <p:cNvSpPr/>
            <p:nvPr/>
          </p:nvSpPr>
          <p:spPr>
            <a:xfrm>
              <a:off x="6041021" y="2668193"/>
              <a:ext cx="838800" cy="564204"/>
            </a:xfrm>
            <a:prstGeom prst="rightArrow">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mj-lt"/>
                <a:ea typeface="+mn-ea"/>
                <a:cs typeface="+mn-cs"/>
              </a:endParaRPr>
            </a:p>
          </p:txBody>
        </p:sp>
        <p:sp>
          <p:nvSpPr>
            <p:cNvPr id="75" name="Textfeld 66">
              <a:extLst>
                <a:ext uri="{FF2B5EF4-FFF2-40B4-BE49-F238E27FC236}">
                  <a16:creationId xmlns:a16="http://schemas.microsoft.com/office/drawing/2014/main" id="{5F55825A-40E2-4B4C-9044-851DD1F23F63}"/>
                </a:ext>
              </a:extLst>
            </p:cNvPr>
            <p:cNvSpPr txBox="1"/>
            <p:nvPr/>
          </p:nvSpPr>
          <p:spPr>
            <a:xfrm>
              <a:off x="10432398" y="6224898"/>
              <a:ext cx="1082348" cy="400110"/>
            </a:xfrm>
            <a:prstGeom prst="rect">
              <a:avLst/>
            </a:prstGeom>
            <a:noFill/>
          </p:spPr>
          <p:txBody>
            <a:bodyPr wrap="none" rtlCol="0">
              <a:spAutoFit/>
            </a:bodyPr>
            <a:lstStyle>
              <a:defPPr>
                <a:defRPr lang="nl-NL"/>
              </a:defPPr>
              <a:lvl1pPr>
                <a:defRPr sz="1600">
                  <a:solidFill>
                    <a:srgbClr val="C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mj-lt"/>
                  <a:ea typeface="+mn-ea"/>
                  <a:cs typeface="+mn-cs"/>
                </a:rPr>
                <a:t>60 days</a:t>
              </a:r>
            </a:p>
          </p:txBody>
        </p:sp>
        <p:pic>
          <p:nvPicPr>
            <p:cNvPr id="76" name="Grafik 68">
              <a:extLst>
                <a:ext uri="{FF2B5EF4-FFF2-40B4-BE49-F238E27FC236}">
                  <a16:creationId xmlns:a16="http://schemas.microsoft.com/office/drawing/2014/main" id="{CA618D87-FE9D-EE41-A749-05E9F8FD7597}"/>
                </a:ext>
              </a:extLst>
            </p:cNvPr>
            <p:cNvPicPr>
              <a:picLocks noChangeAspect="1"/>
            </p:cNvPicPr>
            <p:nvPr/>
          </p:nvPicPr>
          <p:blipFill>
            <a:blip r:embed="rId5"/>
            <a:stretch>
              <a:fillRect/>
            </a:stretch>
          </p:blipFill>
          <p:spPr>
            <a:xfrm>
              <a:off x="9409986" y="6136256"/>
              <a:ext cx="476960" cy="476960"/>
            </a:xfrm>
            <a:prstGeom prst="rect">
              <a:avLst/>
            </a:prstGeom>
            <a:noFill/>
            <a:ln>
              <a:noFill/>
            </a:ln>
          </p:spPr>
        </p:pic>
        <p:cxnSp>
          <p:nvCxnSpPr>
            <p:cNvPr id="78" name="Gerade Verbindung mit Pfeil 71">
              <a:extLst>
                <a:ext uri="{FF2B5EF4-FFF2-40B4-BE49-F238E27FC236}">
                  <a16:creationId xmlns:a16="http://schemas.microsoft.com/office/drawing/2014/main" id="{40814707-68DE-8B47-8E8C-7CEAB949F1AD}"/>
                </a:ext>
              </a:extLst>
            </p:cNvPr>
            <p:cNvCxnSpPr>
              <a:cxnSpLocks/>
            </p:cNvCxnSpPr>
            <p:nvPr/>
          </p:nvCxnSpPr>
          <p:spPr>
            <a:xfrm>
              <a:off x="9415479" y="6126776"/>
              <a:ext cx="203383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Gerade Verbindung 27">
              <a:extLst>
                <a:ext uri="{FF2B5EF4-FFF2-40B4-BE49-F238E27FC236}">
                  <a16:creationId xmlns:a16="http://schemas.microsoft.com/office/drawing/2014/main" id="{EA7FB99D-6CA0-B145-A2B0-AE5B44F74452}"/>
                </a:ext>
              </a:extLst>
            </p:cNvPr>
            <p:cNvCxnSpPr>
              <a:cxnSpLocks/>
            </p:cNvCxnSpPr>
            <p:nvPr/>
          </p:nvCxnSpPr>
          <p:spPr>
            <a:xfrm>
              <a:off x="9415479" y="4724075"/>
              <a:ext cx="19836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1" name="Rechteck 6">
              <a:extLst>
                <a:ext uri="{FF2B5EF4-FFF2-40B4-BE49-F238E27FC236}">
                  <a16:creationId xmlns:a16="http://schemas.microsoft.com/office/drawing/2014/main" id="{EBADBD99-6C80-EE4C-80C4-0B3EA065FB42}"/>
                </a:ext>
              </a:extLst>
            </p:cNvPr>
            <p:cNvSpPr/>
            <p:nvPr/>
          </p:nvSpPr>
          <p:spPr>
            <a:xfrm>
              <a:off x="9415716" y="2523368"/>
              <a:ext cx="1983126" cy="86062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en-US" sz="1400" dirty="0">
                  <a:solidFill>
                    <a:prstClr val="white"/>
                  </a:solidFill>
                  <a:latin typeface="+mj-lt"/>
                </a:rPr>
                <a:t>Develop </a:t>
              </a:r>
              <a:br>
                <a:rPr lang="en-US" sz="1400" dirty="0">
                  <a:solidFill>
                    <a:prstClr val="white"/>
                  </a:solidFill>
                  <a:latin typeface="+mj-lt"/>
                </a:rPr>
              </a:br>
              <a:r>
                <a:rPr lang="en-US" sz="1400" dirty="0">
                  <a:solidFill>
                    <a:prstClr val="white"/>
                  </a:solidFill>
                  <a:latin typeface="+mj-lt"/>
                </a:rPr>
                <a:t>view for </a:t>
              </a:r>
              <a:br>
                <a:rPr lang="en-US" sz="1400" dirty="0">
                  <a:solidFill>
                    <a:prstClr val="white"/>
                  </a:solidFill>
                  <a:latin typeface="+mj-lt"/>
                </a:rPr>
              </a:br>
              <a:r>
                <a:rPr lang="en-US" sz="1400" dirty="0">
                  <a:solidFill>
                    <a:prstClr val="white"/>
                  </a:solidFill>
                  <a:latin typeface="+mj-lt"/>
                </a:rPr>
                <a:t>NB advice</a:t>
              </a:r>
            </a:p>
          </p:txBody>
        </p:sp>
        <p:sp>
          <p:nvSpPr>
            <p:cNvPr id="73" name="Dokument 63">
              <a:extLst>
                <a:ext uri="{FF2B5EF4-FFF2-40B4-BE49-F238E27FC236}">
                  <a16:creationId xmlns:a16="http://schemas.microsoft.com/office/drawing/2014/main" id="{FD9EB23A-0ABB-F148-8044-95CDC1FE4BE1}"/>
                </a:ext>
              </a:extLst>
            </p:cNvPr>
            <p:cNvSpPr/>
            <p:nvPr/>
          </p:nvSpPr>
          <p:spPr>
            <a:xfrm>
              <a:off x="9737802" y="4851295"/>
              <a:ext cx="1335355" cy="933856"/>
            </a:xfrm>
            <a:prstGeom prst="flowChart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432FF"/>
                  </a:solidFill>
                  <a:effectLst/>
                  <a:uLnTx/>
                  <a:uFillTx/>
                  <a:latin typeface="+mj-lt"/>
                  <a:ea typeface="+mn-ea"/>
                  <a:cs typeface="+mn-cs"/>
                </a:rPr>
                <a:t>Panel </a:t>
              </a:r>
              <a:br>
                <a:rPr kumimoji="0" lang="en-GB" sz="1400" b="0" i="0" u="none" strike="noStrike" kern="1200" cap="none" spc="0" normalizeH="0" baseline="0" noProof="0" dirty="0">
                  <a:ln>
                    <a:noFill/>
                  </a:ln>
                  <a:solidFill>
                    <a:srgbClr val="0432FF"/>
                  </a:solidFill>
                  <a:effectLst/>
                  <a:uLnTx/>
                  <a:uFillTx/>
                  <a:latin typeface="+mj-lt"/>
                  <a:ea typeface="+mn-ea"/>
                  <a:cs typeface="+mn-cs"/>
                </a:rPr>
              </a:br>
              <a:r>
                <a:rPr kumimoji="0" lang="en-GB" sz="1400" b="0" i="0" u="none" strike="noStrike" kern="1200" cap="none" spc="0" normalizeH="0" baseline="0" noProof="0" dirty="0">
                  <a:ln>
                    <a:noFill/>
                  </a:ln>
                  <a:solidFill>
                    <a:srgbClr val="0432FF"/>
                  </a:solidFill>
                  <a:effectLst/>
                  <a:uLnTx/>
                  <a:uFillTx/>
                  <a:latin typeface="+mj-lt"/>
                  <a:ea typeface="+mn-ea"/>
                  <a:cs typeface="+mn-cs"/>
                </a:rPr>
                <a:t>View</a:t>
              </a:r>
            </a:p>
          </p:txBody>
        </p:sp>
        <p:cxnSp>
          <p:nvCxnSpPr>
            <p:cNvPr id="133" name="Gerade Verbindung 27">
              <a:extLst>
                <a:ext uri="{FF2B5EF4-FFF2-40B4-BE49-F238E27FC236}">
                  <a16:creationId xmlns:a16="http://schemas.microsoft.com/office/drawing/2014/main" id="{EA7FB99D-6CA0-B145-A2B0-AE5B44F74452}"/>
                </a:ext>
              </a:extLst>
            </p:cNvPr>
            <p:cNvCxnSpPr>
              <a:cxnSpLocks/>
            </p:cNvCxnSpPr>
            <p:nvPr/>
          </p:nvCxnSpPr>
          <p:spPr>
            <a:xfrm>
              <a:off x="9415479" y="5893244"/>
              <a:ext cx="19836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1" name="Rechteck 15">
              <a:extLst>
                <a:ext uri="{FF2B5EF4-FFF2-40B4-BE49-F238E27FC236}">
                  <a16:creationId xmlns:a16="http://schemas.microsoft.com/office/drawing/2014/main" id="{211A949D-8B0D-5642-91E1-929081E5461D}"/>
                </a:ext>
              </a:extLst>
            </p:cNvPr>
            <p:cNvSpPr/>
            <p:nvPr/>
          </p:nvSpPr>
          <p:spPr>
            <a:xfrm>
              <a:off x="9418842" y="1862378"/>
              <a:ext cx="1980000" cy="591671"/>
            </a:xfrm>
            <a:prstGeom prst="rect">
              <a:avLst/>
            </a:prstGeom>
            <a:solidFill>
              <a:srgbClr val="4AC1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mj-lt"/>
                  <a:ea typeface="+mn-ea"/>
                  <a:cs typeface="+mn-cs"/>
                </a:rPr>
                <a:t>IVD panel</a:t>
              </a:r>
            </a:p>
          </p:txBody>
        </p:sp>
        <p:sp>
          <p:nvSpPr>
            <p:cNvPr id="51" name="Rechteck 42">
              <a:extLst>
                <a:ext uri="{FF2B5EF4-FFF2-40B4-BE49-F238E27FC236}">
                  <a16:creationId xmlns:a16="http://schemas.microsoft.com/office/drawing/2014/main" id="{D84186AD-2D6F-B043-B3E0-727868424ADD}"/>
                </a:ext>
              </a:extLst>
            </p:cNvPr>
            <p:cNvSpPr/>
            <p:nvPr/>
          </p:nvSpPr>
          <p:spPr>
            <a:xfrm>
              <a:off x="6895623" y="1862378"/>
              <a:ext cx="1980000" cy="591671"/>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mj-lt"/>
                  <a:ea typeface="+mn-ea"/>
                  <a:cs typeface="+mn-cs"/>
                </a:rPr>
                <a:t>EURL</a:t>
              </a:r>
            </a:p>
          </p:txBody>
        </p:sp>
        <p:cxnSp>
          <p:nvCxnSpPr>
            <p:cNvPr id="50" name="Gerade Verbindung 26">
              <a:extLst>
                <a:ext uri="{FF2B5EF4-FFF2-40B4-BE49-F238E27FC236}">
                  <a16:creationId xmlns:a16="http://schemas.microsoft.com/office/drawing/2014/main" id="{5C0DE737-94BE-1445-AE41-AD10108B0DE4}"/>
                </a:ext>
              </a:extLst>
            </p:cNvPr>
            <p:cNvCxnSpPr>
              <a:cxnSpLocks/>
            </p:cNvCxnSpPr>
            <p:nvPr/>
          </p:nvCxnSpPr>
          <p:spPr>
            <a:xfrm>
              <a:off x="6811945" y="5889845"/>
              <a:ext cx="2062800" cy="339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Gerade Verbindung 25">
              <a:extLst>
                <a:ext uri="{FF2B5EF4-FFF2-40B4-BE49-F238E27FC236}">
                  <a16:creationId xmlns:a16="http://schemas.microsoft.com/office/drawing/2014/main" id="{989ED1BE-8252-0444-9B99-C1F39B923C23}"/>
                </a:ext>
              </a:extLst>
            </p:cNvPr>
            <p:cNvCxnSpPr>
              <a:cxnSpLocks/>
            </p:cNvCxnSpPr>
            <p:nvPr/>
          </p:nvCxnSpPr>
          <p:spPr>
            <a:xfrm>
              <a:off x="6811945" y="4724075"/>
              <a:ext cx="206367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0" name="Rechteck 5">
              <a:extLst>
                <a:ext uri="{FF2B5EF4-FFF2-40B4-BE49-F238E27FC236}">
                  <a16:creationId xmlns:a16="http://schemas.microsoft.com/office/drawing/2014/main" id="{6EA95A1B-94FD-8C42-83CD-023EF9235D8A}"/>
                </a:ext>
              </a:extLst>
            </p:cNvPr>
            <p:cNvSpPr/>
            <p:nvPr/>
          </p:nvSpPr>
          <p:spPr>
            <a:xfrm>
              <a:off x="6892991" y="2532847"/>
              <a:ext cx="1985265" cy="86062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defRPr/>
              </a:pPr>
              <a:r>
                <a:rPr lang="en-GB" sz="1400" dirty="0">
                  <a:solidFill>
                    <a:prstClr val="white"/>
                  </a:solidFill>
                  <a:latin typeface="+mj-lt"/>
                </a:rPr>
                <a:t>Performance verification </a:t>
              </a:r>
            </a:p>
          </p:txBody>
        </p:sp>
        <p:sp>
          <p:nvSpPr>
            <p:cNvPr id="65" name="Dokument 46">
              <a:extLst>
                <a:ext uri="{FF2B5EF4-FFF2-40B4-BE49-F238E27FC236}">
                  <a16:creationId xmlns:a16="http://schemas.microsoft.com/office/drawing/2014/main" id="{5D6F9A9C-38EA-1448-9D8E-B6C7ABD1B2AD}"/>
                </a:ext>
              </a:extLst>
            </p:cNvPr>
            <p:cNvSpPr/>
            <p:nvPr/>
          </p:nvSpPr>
          <p:spPr>
            <a:xfrm>
              <a:off x="7217946" y="4840032"/>
              <a:ext cx="1335355" cy="933856"/>
            </a:xfrm>
            <a:prstGeom prst="flowChartDocumen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srgbClr val="0432FF"/>
                  </a:solidFill>
                  <a:latin typeface="+mj-lt"/>
                </a:rPr>
                <a:t>EURL Scientific Opinion</a:t>
              </a:r>
              <a:endParaRPr kumimoji="0" lang="en-GB" sz="1400" b="0" i="0" u="none" strike="noStrike" kern="1200" cap="none" spc="0" normalizeH="0" baseline="0" noProof="0" dirty="0">
                <a:ln>
                  <a:noFill/>
                </a:ln>
                <a:solidFill>
                  <a:srgbClr val="0432FF"/>
                </a:solidFill>
                <a:effectLst/>
                <a:uLnTx/>
                <a:uFillTx/>
                <a:latin typeface="+mj-lt"/>
              </a:endParaRPr>
            </a:p>
          </p:txBody>
        </p:sp>
        <p:sp>
          <p:nvSpPr>
            <p:cNvPr id="47" name="Textfeld 66">
              <a:extLst>
                <a:ext uri="{FF2B5EF4-FFF2-40B4-BE49-F238E27FC236}">
                  <a16:creationId xmlns:a16="http://schemas.microsoft.com/office/drawing/2014/main" id="{5BBD7D63-D6C7-A245-8355-2B8CCA53E870}"/>
                </a:ext>
              </a:extLst>
            </p:cNvPr>
            <p:cNvSpPr txBox="1"/>
            <p:nvPr/>
          </p:nvSpPr>
          <p:spPr>
            <a:xfrm>
              <a:off x="8003868" y="6215419"/>
              <a:ext cx="1082348" cy="400110"/>
            </a:xfrm>
            <a:prstGeom prst="rect">
              <a:avLst/>
            </a:prstGeom>
            <a:noFill/>
          </p:spPr>
          <p:txBody>
            <a:bodyPr wrap="none" rtlCol="0">
              <a:spAutoFit/>
            </a:bodyPr>
            <a:lstStyle>
              <a:defPPr>
                <a:defRPr lang="nl-NL"/>
              </a:defPPr>
              <a:lvl1pPr>
                <a:defRPr sz="1600">
                  <a:solidFill>
                    <a:srgbClr val="C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mj-lt"/>
                  <a:ea typeface="+mn-ea"/>
                  <a:cs typeface="+mn-cs"/>
                </a:rPr>
                <a:t>60 days</a:t>
              </a:r>
            </a:p>
          </p:txBody>
        </p:sp>
        <p:pic>
          <p:nvPicPr>
            <p:cNvPr id="54" name="Grafik 68">
              <a:extLst>
                <a:ext uri="{FF2B5EF4-FFF2-40B4-BE49-F238E27FC236}">
                  <a16:creationId xmlns:a16="http://schemas.microsoft.com/office/drawing/2014/main" id="{E48ECC0C-AA29-B942-9691-4D849F622CA4}"/>
                </a:ext>
              </a:extLst>
            </p:cNvPr>
            <p:cNvPicPr>
              <a:picLocks noChangeAspect="1"/>
            </p:cNvPicPr>
            <p:nvPr/>
          </p:nvPicPr>
          <p:blipFill>
            <a:blip r:embed="rId5"/>
            <a:stretch>
              <a:fillRect/>
            </a:stretch>
          </p:blipFill>
          <p:spPr>
            <a:xfrm>
              <a:off x="6981456" y="6126777"/>
              <a:ext cx="476960" cy="476960"/>
            </a:xfrm>
            <a:prstGeom prst="rect">
              <a:avLst/>
            </a:prstGeom>
            <a:noFill/>
            <a:ln>
              <a:noFill/>
            </a:ln>
          </p:spPr>
        </p:pic>
        <p:cxnSp>
          <p:nvCxnSpPr>
            <p:cNvPr id="55" name="Gerade Verbindung mit Pfeil 71">
              <a:extLst>
                <a:ext uri="{FF2B5EF4-FFF2-40B4-BE49-F238E27FC236}">
                  <a16:creationId xmlns:a16="http://schemas.microsoft.com/office/drawing/2014/main" id="{2EDBAA67-4BAA-F946-9CCD-A934AFA7734A}"/>
                </a:ext>
              </a:extLst>
            </p:cNvPr>
            <p:cNvCxnSpPr>
              <a:cxnSpLocks/>
            </p:cNvCxnSpPr>
            <p:nvPr/>
          </p:nvCxnSpPr>
          <p:spPr>
            <a:xfrm>
              <a:off x="6986949" y="6117297"/>
              <a:ext cx="2033839"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8C2712F3-913F-B84A-8C1F-9E925DF7BB0A}"/>
                </a:ext>
              </a:extLst>
            </p:cNvPr>
            <p:cNvSpPr txBox="1"/>
            <p:nvPr/>
          </p:nvSpPr>
          <p:spPr>
            <a:xfrm>
              <a:off x="8416344" y="3794136"/>
              <a:ext cx="1521570" cy="461665"/>
            </a:xfrm>
            <a:prstGeom prst="rect">
              <a:avLst/>
            </a:prstGeom>
            <a:noFill/>
          </p:spPr>
          <p:txBody>
            <a:bodyPr wrap="none" rtlCol="0">
              <a:spAutoFit/>
            </a:bodyPr>
            <a:lstStyle/>
            <a:p>
              <a:pPr>
                <a:buClr>
                  <a:schemeClr val="accent5"/>
                </a:buClr>
              </a:pPr>
              <a:r>
                <a:rPr lang="en-GB" sz="2400" i="1" dirty="0"/>
                <a:t>In parallel</a:t>
              </a:r>
              <a:endParaRPr lang="en-GB" sz="2400" i="1" noProof="0" dirty="0"/>
            </a:p>
          </p:txBody>
        </p:sp>
      </p:grpSp>
      <p:pic>
        <p:nvPicPr>
          <p:cNvPr id="2" name="Audio Recording 24 Oct 2020 at 13:08:42" descr="Audio Recording 24 Oct 2020 at 13:08:42">
            <a:hlinkClick r:id="" action="ppaction://media"/>
            <a:extLst>
              <a:ext uri="{FF2B5EF4-FFF2-40B4-BE49-F238E27FC236}">
                <a16:creationId xmlns:a16="http://schemas.microsoft.com/office/drawing/2014/main" id="{138A4787-41A6-2347-8B7B-0D34235098A8}"/>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696267" y="-1236410"/>
            <a:ext cx="812800" cy="812800"/>
          </a:xfrm>
          <a:prstGeom prst="rect">
            <a:avLst/>
          </a:prstGeom>
        </p:spPr>
      </p:pic>
    </p:spTree>
    <p:custDataLst>
      <p:tags r:id="rId1"/>
    </p:custDataLst>
    <p:extLst>
      <p:ext uri="{BB962C8B-B14F-4D97-AF65-F5344CB8AC3E}">
        <p14:creationId xmlns:p14="http://schemas.microsoft.com/office/powerpoint/2010/main" val="2446510923"/>
      </p:ext>
    </p:extLst>
  </p:cSld>
  <p:clrMapOvr>
    <a:masterClrMapping/>
  </p:clrMapOvr>
  <mc:AlternateContent xmlns:mc="http://schemas.openxmlformats.org/markup-compatibility/2006" xmlns:p14="http://schemas.microsoft.com/office/powerpoint/2010/main">
    <mc:Choice Requires="p14">
      <p:transition spd="slow" p14:dur="2000" advTm="87331"/>
    </mc:Choice>
    <mc:Fallback xmlns="">
      <p:transition spd="slow" advTm="87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5248"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23" objId="2"/>
        <p14:stopEvt time="86131" objId="2"/>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22787" y="499717"/>
            <a:ext cx="9701258"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422787" y="1268377"/>
            <a:ext cx="9701258"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ed Rectangle 22"/>
          <p:cNvSpPr/>
          <p:nvPr/>
        </p:nvSpPr>
        <p:spPr>
          <a:xfrm>
            <a:off x="-422787" y="2034443"/>
            <a:ext cx="9701258"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422787" y="2803103"/>
            <a:ext cx="9701258"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1265272" y="1996252"/>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3</a:t>
            </a:r>
          </a:p>
        </p:txBody>
      </p:sp>
      <p:sp>
        <p:nvSpPr>
          <p:cNvPr id="15" name="Oval 14"/>
          <p:cNvSpPr/>
          <p:nvPr/>
        </p:nvSpPr>
        <p:spPr>
          <a:xfrm>
            <a:off x="1233272" y="2759399"/>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4</a:t>
            </a:r>
          </a:p>
        </p:txBody>
      </p:sp>
      <p:sp>
        <p:nvSpPr>
          <p:cNvPr id="6" name="Text Placeholder 7"/>
          <p:cNvSpPr txBox="1">
            <a:spLocks/>
          </p:cNvSpPr>
          <p:nvPr/>
        </p:nvSpPr>
        <p:spPr>
          <a:xfrm>
            <a:off x="2025501" y="2905010"/>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 The </a:t>
            </a:r>
            <a:r>
              <a:rPr lang="en-US" sz="1800" dirty="0" err="1"/>
              <a:t>CECP</a:t>
            </a:r>
            <a:r>
              <a:rPr lang="en-US" sz="1800" dirty="0"/>
              <a:t>: workflow and operational aspects</a:t>
            </a:r>
          </a:p>
        </p:txBody>
      </p:sp>
      <p:sp>
        <p:nvSpPr>
          <p:cNvPr id="7" name="Text Placeholder 8"/>
          <p:cNvSpPr txBox="1">
            <a:spLocks/>
          </p:cNvSpPr>
          <p:nvPr/>
        </p:nvSpPr>
        <p:spPr>
          <a:xfrm>
            <a:off x="2025501" y="1323423"/>
            <a:ext cx="6949166" cy="422689"/>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schemeClr val="bg2">
                    <a:lumMod val="10000"/>
                  </a:schemeClr>
                </a:solidFill>
              </a:rPr>
              <a:t>Expert consultations on MDs / </a:t>
            </a:r>
            <a:r>
              <a:rPr lang="en-GB" dirty="0" err="1">
                <a:solidFill>
                  <a:schemeClr val="bg2">
                    <a:lumMod val="10000"/>
                  </a:schemeClr>
                </a:solidFill>
              </a:rPr>
              <a:t>IVDs</a:t>
            </a:r>
            <a:r>
              <a:rPr lang="en-GB" dirty="0">
                <a:solidFill>
                  <a:schemeClr val="bg2">
                    <a:lumMod val="10000"/>
                  </a:schemeClr>
                </a:solidFill>
              </a:rPr>
              <a:t>: key aspects</a:t>
            </a:r>
          </a:p>
        </p:txBody>
      </p:sp>
      <p:sp>
        <p:nvSpPr>
          <p:cNvPr id="8" name="Text Placeholder 8"/>
          <p:cNvSpPr txBox="1">
            <a:spLocks/>
          </p:cNvSpPr>
          <p:nvPr/>
        </p:nvSpPr>
        <p:spPr>
          <a:xfrm>
            <a:off x="2025501" y="2055595"/>
            <a:ext cx="6630820"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 Rotation of roles within experts</a:t>
            </a:r>
          </a:p>
        </p:txBody>
      </p:sp>
      <p:sp>
        <p:nvSpPr>
          <p:cNvPr id="27" name="Oval 26"/>
          <p:cNvSpPr/>
          <p:nvPr/>
        </p:nvSpPr>
        <p:spPr>
          <a:xfrm>
            <a:off x="1265272" y="1224673"/>
            <a:ext cx="584790" cy="584790"/>
          </a:xfrm>
          <a:prstGeom prst="ellipse">
            <a:avLst/>
          </a:prstGeom>
          <a:solidFill>
            <a:srgbClr val="00206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400" dirty="0"/>
              <a:t>2</a:t>
            </a:r>
          </a:p>
        </p:txBody>
      </p:sp>
      <p:sp>
        <p:nvSpPr>
          <p:cNvPr id="28" name="Oval 27"/>
          <p:cNvSpPr/>
          <p:nvPr/>
        </p:nvSpPr>
        <p:spPr>
          <a:xfrm>
            <a:off x="1281911" y="459714"/>
            <a:ext cx="584790" cy="584790"/>
          </a:xfrm>
          <a:prstGeom prst="ellipse">
            <a:avLst/>
          </a:prstGeom>
          <a:solidFill>
            <a:schemeClr val="tx1">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1</a:t>
            </a:r>
          </a:p>
        </p:txBody>
      </p:sp>
      <p:sp>
        <p:nvSpPr>
          <p:cNvPr id="29" name="Text Placeholder 8"/>
          <p:cNvSpPr txBox="1">
            <a:spLocks/>
          </p:cNvSpPr>
          <p:nvPr/>
        </p:nvSpPr>
        <p:spPr>
          <a:xfrm>
            <a:off x="2025501" y="507430"/>
            <a:ext cx="6143139" cy="490477"/>
          </a:xfrm>
          <a:prstGeom prst="rect">
            <a:avLst/>
          </a:prstGeom>
          <a:noFill/>
        </p:spPr>
        <p:txBody>
          <a:bodyPr tIns="90000" anchor="ctr"/>
          <a:lstStyle>
            <a:lvl1pPr marL="0" indent="0" algn="l" defTabSz="914400" rtl="0" eaLnBrk="1" latinLnBrk="0" hangingPunct="1">
              <a:lnSpc>
                <a:spcPct val="100000"/>
              </a:lnSpc>
              <a:spcBef>
                <a:spcPts val="0"/>
              </a:spcBef>
              <a:spcAft>
                <a:spcPts val="1800"/>
              </a:spcAft>
              <a:buClr>
                <a:srgbClr val="2B91C5"/>
              </a:buClr>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2">
                    <a:lumMod val="10000"/>
                  </a:schemeClr>
                </a:solidFill>
              </a:rPr>
              <a:t>Actors and steps of the </a:t>
            </a:r>
            <a:r>
              <a:rPr lang="en-GB" sz="1800" dirty="0" err="1">
                <a:solidFill>
                  <a:schemeClr val="bg2">
                    <a:lumMod val="10000"/>
                  </a:schemeClr>
                </a:solidFill>
              </a:rPr>
              <a:t>CECP</a:t>
            </a:r>
            <a:r>
              <a:rPr lang="en-GB" sz="1800" dirty="0">
                <a:solidFill>
                  <a:schemeClr val="bg2">
                    <a:lumMod val="10000"/>
                  </a:schemeClr>
                </a:solidFill>
              </a:rPr>
              <a:t> &amp; </a:t>
            </a:r>
            <a:r>
              <a:rPr lang="en-GB" sz="1800" dirty="0" err="1">
                <a:solidFill>
                  <a:schemeClr val="bg2">
                    <a:lumMod val="10000"/>
                  </a:schemeClr>
                </a:solidFill>
              </a:rPr>
              <a:t>PECP</a:t>
            </a:r>
            <a:endParaRPr lang="en-GB" sz="1800" dirty="0">
              <a:solidFill>
                <a:schemeClr val="bg2">
                  <a:lumMod val="10000"/>
                </a:schemeClr>
              </a:solidFill>
            </a:endParaRPr>
          </a:p>
        </p:txBody>
      </p:sp>
      <p:cxnSp>
        <p:nvCxnSpPr>
          <p:cNvPr id="30" name="Straight Connector 29"/>
          <p:cNvCxnSpPr/>
          <p:nvPr/>
        </p:nvCxnSpPr>
        <p:spPr>
          <a:xfrm flipH="1">
            <a:off x="829340" y="-9"/>
            <a:ext cx="10632" cy="6858000"/>
          </a:xfrm>
          <a:prstGeom prst="line">
            <a:avLst/>
          </a:prstGeom>
          <a:ln w="28575">
            <a:solidFill>
              <a:schemeClr val="accent1">
                <a:lumMod val="50000"/>
              </a:schemeClr>
            </a:solidFill>
          </a:ln>
        </p:spPr>
        <p:style>
          <a:lnRef idx="3">
            <a:schemeClr val="accent2"/>
          </a:lnRef>
          <a:fillRef idx="0">
            <a:schemeClr val="accent2"/>
          </a:fillRef>
          <a:effectRef idx="2">
            <a:schemeClr val="accent2"/>
          </a:effectRef>
          <a:fontRef idx="minor">
            <a:schemeClr val="tx1"/>
          </a:fontRef>
        </p:style>
      </p:cxnSp>
      <p:grpSp>
        <p:nvGrpSpPr>
          <p:cNvPr id="37" name="Group 36"/>
          <p:cNvGrpSpPr/>
          <p:nvPr/>
        </p:nvGrpSpPr>
        <p:grpSpPr>
          <a:xfrm>
            <a:off x="-422788" y="3513484"/>
            <a:ext cx="9647469" cy="581168"/>
            <a:chOff x="-422788" y="3474572"/>
            <a:chExt cx="9647469" cy="581168"/>
          </a:xfrm>
        </p:grpSpPr>
        <p:sp>
          <p:nvSpPr>
            <p:cNvPr id="38" name="Rounded Rectangle 37"/>
            <p:cNvSpPr/>
            <p:nvPr/>
          </p:nvSpPr>
          <p:spPr>
            <a:xfrm>
              <a:off x="-422788" y="3507954"/>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39" name="Oval 38"/>
            <p:cNvSpPr/>
            <p:nvPr/>
          </p:nvSpPr>
          <p:spPr>
            <a:xfrm>
              <a:off x="1265272" y="3474572"/>
              <a:ext cx="584790" cy="581168"/>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5</a:t>
              </a:r>
            </a:p>
          </p:txBody>
        </p:sp>
        <p:sp>
          <p:nvSpPr>
            <p:cNvPr id="40" name="Text Placeholder 7"/>
            <p:cNvSpPr txBox="1">
              <a:spLocks/>
            </p:cNvSpPr>
            <p:nvPr/>
          </p:nvSpPr>
          <p:spPr>
            <a:xfrm>
              <a:off x="2025501" y="3605435"/>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2">
                      <a:lumMod val="10000"/>
                    </a:schemeClr>
                  </a:solidFill>
                </a:rPr>
                <a:t>Drafting opinions: aspects of confidentiality</a:t>
              </a:r>
            </a:p>
          </p:txBody>
        </p:sp>
      </p:grpSp>
      <p:grpSp>
        <p:nvGrpSpPr>
          <p:cNvPr id="41" name="Group 40"/>
          <p:cNvGrpSpPr/>
          <p:nvPr/>
        </p:nvGrpSpPr>
        <p:grpSpPr>
          <a:xfrm>
            <a:off x="-422788" y="4241989"/>
            <a:ext cx="9647469" cy="581168"/>
            <a:chOff x="-422788" y="3474572"/>
            <a:chExt cx="9647469" cy="581168"/>
          </a:xfrm>
        </p:grpSpPr>
        <p:sp>
          <p:nvSpPr>
            <p:cNvPr id="42" name="Rounded Rectangle 41"/>
            <p:cNvSpPr/>
            <p:nvPr/>
          </p:nvSpPr>
          <p:spPr>
            <a:xfrm>
              <a:off x="-422788" y="3507954"/>
              <a:ext cx="9647469" cy="532781"/>
            </a:xfrm>
            <a:prstGeom prst="roundRect">
              <a:avLst/>
            </a:prstGeom>
            <a:gradFill flip="none" rotWithShape="1">
              <a:gsLst>
                <a:gs pos="100000">
                  <a:srgbClr val="FFFFFF"/>
                </a:gs>
                <a:gs pos="15000">
                  <a:srgbClr val="FFFFFF"/>
                </a:gs>
                <a:gs pos="0">
                  <a:schemeClr val="bg1">
                    <a:alpha val="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43" name="Oval 42"/>
            <p:cNvSpPr/>
            <p:nvPr/>
          </p:nvSpPr>
          <p:spPr>
            <a:xfrm>
              <a:off x="1265272" y="3474572"/>
              <a:ext cx="584790" cy="581168"/>
            </a:xfrm>
            <a:prstGeom prst="ellipse">
              <a:avLst/>
            </a:prstGeom>
            <a:solidFill>
              <a:schemeClr val="bg1">
                <a:lumMod val="8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6</a:t>
              </a:r>
            </a:p>
          </p:txBody>
        </p:sp>
        <p:sp>
          <p:nvSpPr>
            <p:cNvPr id="44" name="Text Placeholder 7"/>
            <p:cNvSpPr txBox="1">
              <a:spLocks/>
            </p:cNvSpPr>
            <p:nvPr/>
          </p:nvSpPr>
          <p:spPr>
            <a:xfrm>
              <a:off x="2025501" y="3605435"/>
              <a:ext cx="6630820" cy="337817"/>
            </a:xfrm>
            <a:prstGeom prst="rect">
              <a:avLst/>
            </a:prstGeom>
            <a:noFill/>
          </p:spPr>
          <p:txBody>
            <a:bodyPr anchor="ctr"/>
            <a:lstStyle>
              <a:lvl1pPr marL="228600" indent="-228600" algn="l" defTabSz="914400" rtl="0" eaLnBrk="1" latinLnBrk="0" hangingPunct="1">
                <a:lnSpc>
                  <a:spcPct val="100000"/>
                </a:lnSpc>
                <a:spcBef>
                  <a:spcPts val="0"/>
                </a:spcBef>
                <a:spcAft>
                  <a:spcPts val="1800"/>
                </a:spcAft>
                <a:buClr>
                  <a:srgbClr val="2B91C5"/>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rgbClr val="2B91C5"/>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tx1">
                      <a:lumMod val="75000"/>
                    </a:schemeClr>
                  </a:solidFill>
                </a:rPr>
                <a:t>The use of CIRCABC</a:t>
              </a:r>
            </a:p>
          </p:txBody>
        </p:sp>
      </p:grpSp>
      <p:pic>
        <p:nvPicPr>
          <p:cNvPr id="2" name="Audio Recording 24 Oct 2020 at 13:09:09" descr="Audio Recording 24 Oct 2020 at 13:09:09">
            <a:hlinkClick r:id="" action="ppaction://media"/>
            <a:extLst>
              <a:ext uri="{FF2B5EF4-FFF2-40B4-BE49-F238E27FC236}">
                <a16:creationId xmlns:a16="http://schemas.microsoft.com/office/drawing/2014/main" id="{BE9C43F3-BACA-5842-94A1-EC601B22F7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89600" y="-1213339"/>
            <a:ext cx="812800" cy="812800"/>
          </a:xfrm>
          <a:prstGeom prst="rect">
            <a:avLst/>
          </a:prstGeom>
        </p:spPr>
      </p:pic>
    </p:spTree>
    <p:extLst>
      <p:ext uri="{BB962C8B-B14F-4D97-AF65-F5344CB8AC3E}">
        <p14:creationId xmlns:p14="http://schemas.microsoft.com/office/powerpoint/2010/main" val="2174657224"/>
      </p:ext>
    </p:extLst>
  </p:cSld>
  <p:clrMapOvr>
    <a:masterClrMapping/>
  </p:clrMapOvr>
  <mc:AlternateContent xmlns:mc="http://schemas.openxmlformats.org/markup-compatibility/2006" xmlns:p14="http://schemas.microsoft.com/office/powerpoint/2010/main">
    <mc:Choice Requires="p14">
      <p:transition spd="slow" p14:dur="2000" advTm="7588"/>
    </mc:Choice>
    <mc:Fallback xmlns="">
      <p:transition spd="slow" advTm="75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8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6" objId="2"/>
        <p14:stopEvt time="6270" objId="2"/>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9896475" y="6073059"/>
            <a:ext cx="2295525" cy="7627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970721" y="0"/>
            <a:ext cx="10263893" cy="782357"/>
          </a:xfrm>
        </p:spPr>
        <p:txBody>
          <a:bodyPr/>
          <a:lstStyle/>
          <a:p>
            <a:r>
              <a:rPr lang="en-GB" sz="3600" dirty="0"/>
              <a:t>Expert consultations on MDs / IVDs: key aspects</a:t>
            </a:r>
          </a:p>
        </p:txBody>
      </p:sp>
      <p:grpSp>
        <p:nvGrpSpPr>
          <p:cNvPr id="18" name="Group 17"/>
          <p:cNvGrpSpPr/>
          <p:nvPr/>
        </p:nvGrpSpPr>
        <p:grpSpPr>
          <a:xfrm>
            <a:off x="658917" y="866530"/>
            <a:ext cx="3420000" cy="5991470"/>
            <a:chOff x="698921" y="1490999"/>
            <a:chExt cx="3420000" cy="4705179"/>
          </a:xfrm>
        </p:grpSpPr>
        <p:sp>
          <p:nvSpPr>
            <p:cNvPr id="10" name="Abgerundetes Rechteck 32">
              <a:extLst>
                <a:ext uri="{FF2B5EF4-FFF2-40B4-BE49-F238E27FC236}">
                  <a16:creationId xmlns:a16="http://schemas.microsoft.com/office/drawing/2014/main" id="{D8CDC565-8E20-C145-92C9-CDC73C0C3728}"/>
                </a:ext>
              </a:extLst>
            </p:cNvPr>
            <p:cNvSpPr/>
            <p:nvPr/>
          </p:nvSpPr>
          <p:spPr>
            <a:xfrm>
              <a:off x="698921" y="1490999"/>
              <a:ext cx="3420000" cy="4705179"/>
            </a:xfrm>
            <a:prstGeom prst="roundRect">
              <a:avLst>
                <a:gd name="adj" fmla="val 10109"/>
              </a:avLst>
            </a:prstGeom>
            <a:solidFill>
              <a:schemeClr val="accent4">
                <a:lumMod val="60000"/>
                <a:lumOff val="4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spcBef>
                  <a:spcPts val="4200"/>
                </a:spcBef>
                <a:spcAft>
                  <a:spcPts val="1200"/>
                </a:spcAft>
              </a:pPr>
              <a:r>
                <a:rPr lang="en-GB" sz="2000" b="1" dirty="0">
                  <a:solidFill>
                    <a:srgbClr val="080808"/>
                  </a:solidFill>
                </a:rPr>
                <a:t>Timelines</a:t>
              </a:r>
            </a:p>
            <a:p>
              <a:pPr marL="144000" indent="-144000">
                <a:spcAft>
                  <a:spcPts val="1800"/>
                </a:spcAft>
                <a:buFont typeface="Arial"/>
                <a:buChar char="•"/>
              </a:pPr>
              <a:endParaRPr lang="en-GB" dirty="0">
                <a:solidFill>
                  <a:srgbClr val="080808"/>
                </a:solidFill>
              </a:endParaRPr>
            </a:p>
            <a:p>
              <a:pPr marL="144000" indent="-144000">
                <a:spcAft>
                  <a:spcPts val="1800"/>
                </a:spcAft>
                <a:buFont typeface="Arial"/>
                <a:buChar char="•"/>
              </a:pPr>
              <a:r>
                <a:rPr lang="en-GB" sz="1600" dirty="0">
                  <a:solidFill>
                    <a:srgbClr val="080808"/>
                  </a:solidFill>
                </a:rPr>
                <a:t>60 days for the whole consultation procedure </a:t>
              </a:r>
            </a:p>
            <a:p>
              <a:pPr marL="144000" indent="-144000">
                <a:spcAft>
                  <a:spcPts val="600"/>
                </a:spcAft>
                <a:buFont typeface="Arial"/>
                <a:buChar char="•"/>
              </a:pPr>
              <a:r>
                <a:rPr lang="en-GB" sz="1600" dirty="0" err="1">
                  <a:solidFill>
                    <a:srgbClr val="080808"/>
                  </a:solidFill>
                </a:rPr>
                <a:t>CECP</a:t>
              </a:r>
              <a:r>
                <a:rPr lang="en-GB" sz="1600" dirty="0">
                  <a:solidFill>
                    <a:srgbClr val="080808"/>
                  </a:solidFill>
                </a:rPr>
                <a:t>: </a:t>
              </a:r>
            </a:p>
            <a:p>
              <a:pPr marL="742950" lvl="1" indent="-285750">
                <a:spcAft>
                  <a:spcPts val="600"/>
                </a:spcAft>
                <a:buFont typeface="Wingdings" panose="05000000000000000000" pitchFamily="2" charset="2"/>
                <a:buChar char="Ø"/>
              </a:pPr>
              <a:r>
                <a:rPr lang="en-GB" sz="1600" dirty="0">
                  <a:solidFill>
                    <a:srgbClr val="080808"/>
                  </a:solidFill>
                </a:rPr>
                <a:t>Step 1: Maximum 21 days</a:t>
              </a:r>
              <a:endParaRPr lang="en-GB" sz="1600" dirty="0">
                <a:solidFill>
                  <a:schemeClr val="tx1"/>
                </a:solidFill>
              </a:endParaRPr>
            </a:p>
            <a:p>
              <a:pPr marL="742950" lvl="1" indent="-285750">
                <a:spcAft>
                  <a:spcPts val="1800"/>
                </a:spcAft>
                <a:buFont typeface="Wingdings" panose="05000000000000000000" pitchFamily="2" charset="2"/>
                <a:buChar char="Ø"/>
              </a:pPr>
              <a:r>
                <a:rPr lang="en-GB" sz="1600" dirty="0">
                  <a:solidFill>
                    <a:srgbClr val="080808"/>
                  </a:solidFill>
                </a:rPr>
                <a:t>Step 2: 60 days – t</a:t>
              </a:r>
              <a:r>
                <a:rPr lang="en-GB" sz="1600" baseline="-25000" dirty="0">
                  <a:solidFill>
                    <a:srgbClr val="080808"/>
                  </a:solidFill>
                </a:rPr>
                <a:t>(step 1)</a:t>
              </a:r>
            </a:p>
            <a:p>
              <a:pPr marL="144000" indent="-144000">
                <a:spcAft>
                  <a:spcPts val="1800"/>
                </a:spcAft>
                <a:buFont typeface="Arial"/>
                <a:buChar char="•"/>
              </a:pPr>
              <a:r>
                <a:rPr lang="en-GB" sz="1600" dirty="0" err="1">
                  <a:solidFill>
                    <a:srgbClr val="080808"/>
                  </a:solidFill>
                </a:rPr>
                <a:t>PECP</a:t>
              </a:r>
              <a:r>
                <a:rPr lang="en-GB" sz="1600" dirty="0">
                  <a:solidFill>
                    <a:srgbClr val="080808"/>
                  </a:solidFill>
                </a:rPr>
                <a:t>: 60 days</a:t>
              </a:r>
            </a:p>
            <a:p>
              <a:pPr marL="144000" indent="-144000">
                <a:spcAft>
                  <a:spcPts val="1800"/>
                </a:spcAft>
                <a:buFont typeface="Arial"/>
                <a:buChar char="•"/>
              </a:pPr>
              <a:r>
                <a:rPr lang="en-GB" sz="1600" dirty="0">
                  <a:solidFill>
                    <a:srgbClr val="080808"/>
                  </a:solidFill>
                </a:rPr>
                <a:t>Experts will only get reimbursed for advice delivered within these timelines!</a:t>
              </a:r>
            </a:p>
          </p:txBody>
        </p:sp>
        <p:cxnSp>
          <p:nvCxnSpPr>
            <p:cNvPr id="14" name="Straight Connector 13"/>
            <p:cNvCxnSpPr/>
            <p:nvPr/>
          </p:nvCxnSpPr>
          <p:spPr>
            <a:xfrm flipV="1">
              <a:off x="698921" y="2304507"/>
              <a:ext cx="3412800" cy="8092"/>
            </a:xfrm>
            <a:prstGeom prst="line">
              <a:avLst/>
            </a:prstGeom>
            <a:ln w="76200">
              <a:solidFill>
                <a:schemeClr val="accent4">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397985" y="866530"/>
            <a:ext cx="3419999" cy="5991470"/>
            <a:chOff x="4480023" y="1490999"/>
            <a:chExt cx="3419999" cy="4972432"/>
          </a:xfrm>
        </p:grpSpPr>
        <p:grpSp>
          <p:nvGrpSpPr>
            <p:cNvPr id="7" name="Agrupar 13"/>
            <p:cNvGrpSpPr/>
            <p:nvPr/>
          </p:nvGrpSpPr>
          <p:grpSpPr>
            <a:xfrm>
              <a:off x="4480023" y="1490999"/>
              <a:ext cx="3419999" cy="4972432"/>
              <a:chOff x="3518580" y="2165280"/>
              <a:chExt cx="2643209" cy="5638317"/>
            </a:xfrm>
          </p:grpSpPr>
          <p:sp>
            <p:nvSpPr>
              <p:cNvPr id="8" name="Rectángulo redondeado 4"/>
              <p:cNvSpPr/>
              <p:nvPr/>
            </p:nvSpPr>
            <p:spPr>
              <a:xfrm>
                <a:off x="3518580" y="2165280"/>
                <a:ext cx="2643209" cy="5638317"/>
              </a:xfrm>
              <a:prstGeom prst="roundRect">
                <a:avLst>
                  <a:gd name="adj" fmla="val 9469"/>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rgbClr val="080808"/>
                  </a:solidFill>
                </a:endParaRPr>
              </a:p>
            </p:txBody>
          </p:sp>
          <p:sp>
            <p:nvSpPr>
              <p:cNvPr id="9" name="Rechteck 18">
                <a:extLst>
                  <a:ext uri="{FF2B5EF4-FFF2-40B4-BE49-F238E27FC236}">
                    <a16:creationId xmlns:a16="http://schemas.microsoft.com/office/drawing/2014/main" id="{C6AA1DFA-671A-164D-909D-4934EB29EA14}"/>
                  </a:ext>
                </a:extLst>
              </p:cNvPr>
              <p:cNvSpPr/>
              <p:nvPr/>
            </p:nvSpPr>
            <p:spPr>
              <a:xfrm>
                <a:off x="3533788" y="2612632"/>
                <a:ext cx="2569484" cy="51909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GB" sz="2000" b="1" dirty="0">
                  <a:solidFill>
                    <a:srgbClr val="080808"/>
                  </a:solidFill>
                </a:endParaRPr>
              </a:p>
              <a:p>
                <a:pPr>
                  <a:spcAft>
                    <a:spcPts val="600"/>
                  </a:spcAft>
                </a:pPr>
                <a:endParaRPr lang="en-GB" sz="1600" dirty="0">
                  <a:solidFill>
                    <a:srgbClr val="080808"/>
                  </a:solidFill>
                </a:endParaRPr>
              </a:p>
              <a:p>
                <a:pPr marL="144000" indent="-144000">
                  <a:spcAft>
                    <a:spcPts val="600"/>
                  </a:spcAft>
                  <a:buFont typeface="Arial"/>
                  <a:buChar char="•"/>
                </a:pPr>
                <a:r>
                  <a:rPr lang="en-US" sz="1600" dirty="0">
                    <a:solidFill>
                      <a:srgbClr val="080808"/>
                    </a:solidFill>
                  </a:rPr>
                  <a:t>Experts decide on need of opinion (not Commission)</a:t>
                </a:r>
              </a:p>
              <a:p>
                <a:pPr marL="144000" indent="-144000">
                  <a:spcAft>
                    <a:spcPts val="600"/>
                  </a:spcAft>
                  <a:buFont typeface="Arial"/>
                  <a:buChar char="•"/>
                </a:pPr>
                <a:r>
                  <a:rPr lang="en-US" sz="1600" dirty="0">
                    <a:solidFill>
                      <a:srgbClr val="080808"/>
                    </a:solidFill>
                  </a:rPr>
                  <a:t>NBs need to consult expert panels and are primary recipients of advice</a:t>
                </a:r>
              </a:p>
              <a:p>
                <a:pPr marL="144000" indent="-144000">
                  <a:spcAft>
                    <a:spcPts val="600"/>
                  </a:spcAft>
                  <a:buFont typeface="Arial"/>
                  <a:buChar char="•"/>
                </a:pPr>
                <a:r>
                  <a:rPr lang="en-US" sz="1600" dirty="0">
                    <a:solidFill>
                      <a:srgbClr val="080808"/>
                    </a:solidFill>
                  </a:rPr>
                  <a:t>Dossier workload is not defined by Commission, but by market: exact number of CECP and PECP dossiers per year is not precisely known and may fluctuate</a:t>
                </a:r>
                <a:endParaRPr lang="en-GB" sz="1600" dirty="0">
                  <a:solidFill>
                    <a:srgbClr val="080808"/>
                  </a:solidFill>
                </a:endParaRPr>
              </a:p>
              <a:p>
                <a:pPr marL="144000" indent="-144000">
                  <a:spcAft>
                    <a:spcPts val="600"/>
                  </a:spcAft>
                  <a:buFont typeface="Arial"/>
                  <a:buChar char="•"/>
                </a:pPr>
                <a:r>
                  <a:rPr lang="en-GB" sz="1600" dirty="0">
                    <a:solidFill>
                      <a:srgbClr val="080808"/>
                    </a:solidFill>
                  </a:rPr>
                  <a:t>Where expert panels do not deliver an opinion in time, the NB may proceed with conformity assessment.</a:t>
                </a:r>
              </a:p>
              <a:p>
                <a:pPr>
                  <a:spcAft>
                    <a:spcPts val="1800"/>
                  </a:spcAft>
                </a:pPr>
                <a:endParaRPr lang="en-US" sz="1600" dirty="0">
                  <a:solidFill>
                    <a:srgbClr val="080808"/>
                  </a:solidFill>
                </a:endParaRPr>
              </a:p>
              <a:p>
                <a:pPr>
                  <a:spcAft>
                    <a:spcPts val="600"/>
                  </a:spcAft>
                </a:pPr>
                <a:endParaRPr lang="en-GB" sz="1600" dirty="0">
                  <a:solidFill>
                    <a:srgbClr val="080808"/>
                  </a:solidFill>
                  <a:highlight>
                    <a:srgbClr val="FFFF00"/>
                  </a:highlight>
                </a:endParaRPr>
              </a:p>
            </p:txBody>
          </p:sp>
        </p:grpSp>
        <p:cxnSp>
          <p:nvCxnSpPr>
            <p:cNvPr id="15" name="Straight Connector 14"/>
            <p:cNvCxnSpPr/>
            <p:nvPr/>
          </p:nvCxnSpPr>
          <p:spPr>
            <a:xfrm flipV="1">
              <a:off x="4484773" y="2340826"/>
              <a:ext cx="3400321" cy="9888"/>
            </a:xfrm>
            <a:prstGeom prst="line">
              <a:avLst/>
            </a:prstGeom>
            <a:ln w="76200">
              <a:solidFill>
                <a:schemeClr val="accent3">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D109D3F9-1D23-4F4E-939E-326ED7B5FF36}"/>
                </a:ext>
              </a:extLst>
            </p:cNvPr>
            <p:cNvSpPr/>
            <p:nvPr/>
          </p:nvSpPr>
          <p:spPr>
            <a:xfrm>
              <a:off x="5201903" y="1709199"/>
              <a:ext cx="1965603" cy="370695"/>
            </a:xfrm>
            <a:prstGeom prst="rect">
              <a:avLst/>
            </a:prstGeom>
          </p:spPr>
          <p:txBody>
            <a:bodyPr wrap="none">
              <a:spAutoFit/>
            </a:bodyPr>
            <a:lstStyle/>
            <a:p>
              <a:pPr marR="0" lvl="0" indent="0" algn="ctr" fontAlgn="auto">
                <a:buClrTx/>
                <a:buSzTx/>
                <a:buFontTx/>
                <a:buNone/>
                <a:tabLst/>
                <a:defRPr/>
              </a:pPr>
              <a:r>
                <a:rPr lang="en-GB" sz="2000" b="1" dirty="0">
                  <a:solidFill>
                    <a:srgbClr val="080808"/>
                  </a:solidFill>
                </a:rPr>
                <a:t>Idiosyncrasies</a:t>
              </a:r>
            </a:p>
          </p:txBody>
        </p:sp>
      </p:grpSp>
      <p:grpSp>
        <p:nvGrpSpPr>
          <p:cNvPr id="19" name="Group 18"/>
          <p:cNvGrpSpPr/>
          <p:nvPr/>
        </p:nvGrpSpPr>
        <p:grpSpPr>
          <a:xfrm>
            <a:off x="8137052" y="866530"/>
            <a:ext cx="3565558" cy="5991469"/>
            <a:chOff x="8137052" y="1490998"/>
            <a:chExt cx="3565558" cy="4972431"/>
          </a:xfrm>
          <a:solidFill>
            <a:schemeClr val="accent1">
              <a:lumMod val="60000"/>
              <a:lumOff val="40000"/>
            </a:schemeClr>
          </a:solidFill>
        </p:grpSpPr>
        <p:grpSp>
          <p:nvGrpSpPr>
            <p:cNvPr id="28" name="Group 27"/>
            <p:cNvGrpSpPr/>
            <p:nvPr/>
          </p:nvGrpSpPr>
          <p:grpSpPr>
            <a:xfrm>
              <a:off x="8137052" y="1490998"/>
              <a:ext cx="3565558" cy="4972431"/>
              <a:chOff x="8137052" y="1490998"/>
              <a:chExt cx="3565558" cy="4972431"/>
            </a:xfrm>
            <a:grpFill/>
          </p:grpSpPr>
          <p:grpSp>
            <p:nvGrpSpPr>
              <p:cNvPr id="4" name="Agrupar 10"/>
              <p:cNvGrpSpPr/>
              <p:nvPr/>
            </p:nvGrpSpPr>
            <p:grpSpPr>
              <a:xfrm>
                <a:off x="8137052" y="1490998"/>
                <a:ext cx="3565558" cy="4972431"/>
                <a:chOff x="5124824" y="1628583"/>
                <a:chExt cx="2630352" cy="2889084"/>
              </a:xfrm>
              <a:grpFill/>
            </p:grpSpPr>
            <p:sp>
              <p:nvSpPr>
                <p:cNvPr id="5" name="Rectángulo redondeado 8"/>
                <p:cNvSpPr/>
                <p:nvPr/>
              </p:nvSpPr>
              <p:spPr>
                <a:xfrm>
                  <a:off x="5124824" y="1628583"/>
                  <a:ext cx="2630352" cy="2889084"/>
                </a:xfrm>
                <a:prstGeom prst="roundRect">
                  <a:avLst>
                    <a:gd name="adj" fmla="val 8776"/>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080808"/>
                    </a:solidFill>
                  </a:endParaRPr>
                </a:p>
              </p:txBody>
            </p:sp>
            <p:sp>
              <p:nvSpPr>
                <p:cNvPr id="6" name="Rechteck 15">
                  <a:extLst>
                    <a:ext uri="{FF2B5EF4-FFF2-40B4-BE49-F238E27FC236}">
                      <a16:creationId xmlns:a16="http://schemas.microsoft.com/office/drawing/2014/main" id="{C2176F73-1AA7-6142-9F36-A2F1155E2F37}"/>
                    </a:ext>
                  </a:extLst>
                </p:cNvPr>
                <p:cNvSpPr/>
                <p:nvPr/>
              </p:nvSpPr>
              <p:spPr>
                <a:xfrm>
                  <a:off x="5200420" y="2239919"/>
                  <a:ext cx="2446422" cy="2277748"/>
                </a:xfrm>
                <a:prstGeom prst="rect">
                  <a:avLst/>
                </a:prstGeom>
                <a:noFill/>
                <a:ln w="12700" cap="flat" cmpd="sng" algn="ctr">
                  <a:noFill/>
                  <a:prstDash val="solid"/>
                  <a:miter lim="800000"/>
                </a:ln>
                <a:effectLst/>
              </p:spPr>
              <p:txBody>
                <a:bodyPr rtlCol="0" anchor="t"/>
                <a:lstStyle/>
                <a:p>
                  <a:pPr>
                    <a:spcAft>
                      <a:spcPts val="1500"/>
                    </a:spcAft>
                    <a:defRPr/>
                  </a:pPr>
                  <a:r>
                    <a:rPr lang="en-US" sz="1600" b="1" dirty="0">
                      <a:solidFill>
                        <a:srgbClr val="080808"/>
                      </a:solidFill>
                    </a:rPr>
                    <a:t>Aim: </a:t>
                  </a:r>
                </a:p>
                <a:p>
                  <a:pPr marL="285750" indent="-285750">
                    <a:spcAft>
                      <a:spcPts val="900"/>
                    </a:spcAft>
                    <a:buFont typeface="Arial" panose="020B0604020202020204" pitchFamily="34" charset="0"/>
                    <a:buChar char="•"/>
                    <a:defRPr/>
                  </a:pPr>
                  <a:r>
                    <a:rPr lang="en-US" sz="1600" dirty="0" err="1">
                      <a:solidFill>
                        <a:srgbClr val="080808"/>
                      </a:solidFill>
                    </a:rPr>
                    <a:t>Harmonised</a:t>
                  </a:r>
                  <a:r>
                    <a:rPr lang="en-US" sz="1600" dirty="0">
                      <a:solidFill>
                        <a:srgbClr val="080808"/>
                      </a:solidFill>
                    </a:rPr>
                    <a:t> evaluation by sharing expertise</a:t>
                  </a:r>
                </a:p>
                <a:p>
                  <a:pPr marL="285750" indent="-285750">
                    <a:spcAft>
                      <a:spcPts val="900"/>
                    </a:spcAft>
                    <a:buFont typeface="Arial" panose="020B0604020202020204" pitchFamily="34" charset="0"/>
                    <a:buChar char="•"/>
                    <a:defRPr/>
                  </a:pPr>
                  <a:r>
                    <a:rPr lang="en-US" sz="1600" dirty="0">
                      <a:solidFill>
                        <a:srgbClr val="080808"/>
                      </a:solidFill>
                    </a:rPr>
                    <a:t>Development of common specifications on relevant requirements of device categories</a:t>
                  </a:r>
                </a:p>
                <a:p>
                  <a:pPr marR="0" lvl="0" fontAlgn="auto">
                    <a:spcBef>
                      <a:spcPts val="0"/>
                    </a:spcBef>
                    <a:spcAft>
                      <a:spcPts val="600"/>
                    </a:spcAft>
                    <a:buClrTx/>
                    <a:buSzTx/>
                    <a:tabLst/>
                    <a:defRPr/>
                  </a:pPr>
                  <a:r>
                    <a:rPr lang="en-US" sz="1600" b="1" dirty="0">
                      <a:solidFill>
                        <a:srgbClr val="080808"/>
                      </a:solidFill>
                    </a:rPr>
                    <a:t>Focused scope:</a:t>
                  </a:r>
                </a:p>
                <a:p>
                  <a:pPr marL="285750" lvl="1" indent="-285750">
                    <a:spcAft>
                      <a:spcPts val="900"/>
                    </a:spcAft>
                    <a:buFont typeface="Arial" panose="020B0604020202020204" pitchFamily="34" charset="0"/>
                    <a:buChar char="•"/>
                    <a:defRPr/>
                  </a:pPr>
                  <a:r>
                    <a:rPr lang="en-US" sz="1600" dirty="0">
                      <a:solidFill>
                        <a:srgbClr val="080808"/>
                      </a:solidFill>
                    </a:rPr>
                    <a:t>CECP: Evaluation of the NB’s Clinical Evaluation Assessment Report (CEAR) on the background of MF’s documentation</a:t>
                  </a:r>
                </a:p>
                <a:p>
                  <a:pPr marL="285750" lvl="1" indent="-285750">
                    <a:spcAft>
                      <a:spcPts val="900"/>
                    </a:spcAft>
                    <a:buFont typeface="Arial" panose="020B0604020202020204" pitchFamily="34" charset="0"/>
                    <a:buChar char="•"/>
                    <a:defRPr/>
                  </a:pPr>
                  <a:r>
                    <a:rPr lang="en-US" sz="1600" dirty="0">
                      <a:solidFill>
                        <a:srgbClr val="080808"/>
                      </a:solidFill>
                    </a:rPr>
                    <a:t>PECP: Evaluation of Manufacturer’s Performance Evaluation Report (PER)</a:t>
                  </a:r>
                </a:p>
                <a:p>
                  <a:pPr marR="0" lvl="0" fontAlgn="auto">
                    <a:spcBef>
                      <a:spcPts val="0"/>
                    </a:spcBef>
                    <a:spcAft>
                      <a:spcPts val="600"/>
                    </a:spcAft>
                    <a:buClrTx/>
                    <a:buSzTx/>
                    <a:tabLst/>
                    <a:defRPr/>
                  </a:pPr>
                  <a:endParaRPr lang="en-US" sz="1600" dirty="0">
                    <a:solidFill>
                      <a:srgbClr val="080808"/>
                    </a:solidFill>
                  </a:endParaRPr>
                </a:p>
                <a:p>
                  <a:pPr marR="0" lvl="0" fontAlgn="auto">
                    <a:spcBef>
                      <a:spcPts val="0"/>
                    </a:spcBef>
                    <a:spcAft>
                      <a:spcPts val="600"/>
                    </a:spcAft>
                    <a:buClrTx/>
                    <a:buSzTx/>
                    <a:tabLst/>
                    <a:defRPr/>
                  </a:pPr>
                  <a:endParaRPr lang="en-US" sz="1600" dirty="0">
                    <a:solidFill>
                      <a:srgbClr val="080808"/>
                    </a:solidFill>
                  </a:endParaRPr>
                </a:p>
                <a:p>
                  <a:pPr marL="144000" marR="0" lvl="0" indent="-144000" fontAlgn="auto">
                    <a:spcBef>
                      <a:spcPts val="0"/>
                    </a:spcBef>
                    <a:spcAft>
                      <a:spcPts val="600"/>
                    </a:spcAft>
                    <a:buClrTx/>
                    <a:buSzTx/>
                    <a:buFont typeface="Arial"/>
                    <a:buChar char="•"/>
                    <a:tabLst/>
                    <a:defRPr/>
                  </a:pPr>
                  <a:endParaRPr lang="en-GB" sz="1600" dirty="0">
                    <a:solidFill>
                      <a:srgbClr val="080808"/>
                    </a:solidFill>
                  </a:endParaRPr>
                </a:p>
                <a:p>
                  <a:pPr marL="0" marR="0" lvl="0" indent="0" algn="ctr" defTabSz="914400" eaLnBrk="1" fontAlgn="auto" latinLnBrk="0" hangingPunct="1">
                    <a:lnSpc>
                      <a:spcPct val="120000"/>
                    </a:lnSpc>
                    <a:spcBef>
                      <a:spcPts val="0"/>
                    </a:spcBef>
                    <a:spcAft>
                      <a:spcPts val="0"/>
                    </a:spcAft>
                    <a:buClrTx/>
                    <a:buSzTx/>
                    <a:buFontTx/>
                    <a:buNone/>
                    <a:tabLst/>
                    <a:defRPr/>
                  </a:pPr>
                  <a:endParaRPr kumimoji="0" lang="en-GB" sz="2000" b="1" i="0" u="none" strike="noStrike" kern="0" cap="none" spc="0" normalizeH="0" baseline="0" noProof="0" dirty="0">
                    <a:ln>
                      <a:noFill/>
                    </a:ln>
                    <a:solidFill>
                      <a:srgbClr val="080808"/>
                    </a:solidFill>
                    <a:effectLst/>
                    <a:uLnTx/>
                    <a:uFillTx/>
                    <a:latin typeface="+mj-lt"/>
                    <a:cs typeface="Arial" panose="020B0604020202020204" pitchFamily="34" charset="0"/>
                  </a:endParaRPr>
                </a:p>
              </p:txBody>
            </p:sp>
          </p:grpSp>
          <p:cxnSp>
            <p:nvCxnSpPr>
              <p:cNvPr id="17" name="Straight Connector 16"/>
              <p:cNvCxnSpPr/>
              <p:nvPr/>
            </p:nvCxnSpPr>
            <p:spPr>
              <a:xfrm>
                <a:off x="8155438" y="2338501"/>
                <a:ext cx="3547172" cy="0"/>
              </a:xfrm>
              <a:prstGeom prst="line">
                <a:avLst/>
              </a:prstGeom>
              <a:grpFill/>
              <a:ln w="76200">
                <a:solidFill>
                  <a:schemeClr val="accent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8411742" y="1574067"/>
              <a:ext cx="2971800" cy="707886"/>
            </a:xfrm>
            <a:prstGeom prst="rect">
              <a:avLst/>
            </a:prstGeom>
            <a:grpFill/>
          </p:spPr>
          <p:txBody>
            <a:bodyPr wrap="square" rtlCol="0">
              <a:spAutoFit/>
            </a:bodyPr>
            <a:lstStyle/>
            <a:p>
              <a:pPr algn="ctr">
                <a:defRPr/>
              </a:pPr>
              <a:r>
                <a:rPr lang="en-GB" sz="2000" b="1" dirty="0">
                  <a:solidFill>
                    <a:srgbClr val="080808"/>
                  </a:solidFill>
                </a:rPr>
                <a:t>Purpose of expert consultation</a:t>
              </a:r>
              <a:endParaRPr lang="en-GB" sz="2400" noProof="0" dirty="0"/>
            </a:p>
          </p:txBody>
        </p:sp>
      </p:grpSp>
      <p:pic>
        <p:nvPicPr>
          <p:cNvPr id="22" name="Audio Recording 24 Oct 2020 at 17:03:46" descr="Audio Recording 24 Oct 2020 at 17:03:46">
            <a:hlinkClick r:id="" action="ppaction://media"/>
            <a:extLst>
              <a:ext uri="{FF2B5EF4-FFF2-40B4-BE49-F238E27FC236}">
                <a16:creationId xmlns:a16="http://schemas.microsoft.com/office/drawing/2014/main" id="{EFCF4F84-2BC8-2B42-866A-2395DFE79AE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6079966" y="-1231055"/>
            <a:ext cx="812800" cy="812800"/>
          </a:xfrm>
          <a:prstGeom prst="rect">
            <a:avLst/>
          </a:prstGeom>
        </p:spPr>
      </p:pic>
    </p:spTree>
    <p:custDataLst>
      <p:tags r:id="rId1"/>
    </p:custDataLst>
    <p:extLst>
      <p:ext uri="{BB962C8B-B14F-4D97-AF65-F5344CB8AC3E}">
        <p14:creationId xmlns:p14="http://schemas.microsoft.com/office/powerpoint/2010/main" val="396933196"/>
      </p:ext>
    </p:extLst>
  </p:cSld>
  <p:clrMapOvr>
    <a:masterClrMapping/>
  </p:clrMapOvr>
  <mc:AlternateContent xmlns:mc="http://schemas.openxmlformats.org/markup-compatibility/2006" xmlns:p14="http://schemas.microsoft.com/office/powerpoint/2010/main">
    <mc:Choice Requires="p14">
      <p:transition spd="slow" p14:dur="2000" advTm="138789"/>
    </mc:Choice>
    <mc:Fallback xmlns="">
      <p:transition spd="slow" advTm="1387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6832" fill="hold"/>
                                        <p:tgtEl>
                                          <p:spTgt spid="2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2"/>
                </p:tgtEl>
              </p:cMediaNode>
            </p:audio>
          </p:childTnLst>
        </p:cTn>
      </p:par>
    </p:tnLst>
  </p:timing>
  <p:extLst>
    <p:ext uri="{E180D4A7-C9FB-4DFB-919C-405C955672EB}">
      <p14:showEvtLst xmlns:p14="http://schemas.microsoft.com/office/powerpoint/2010/main">
        <p14:playEvt time="13" objId="22"/>
        <p14:stopEvt time="137208" objId="22"/>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96549" y="6122126"/>
            <a:ext cx="2551611" cy="735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itle 2"/>
          <p:cNvSpPr>
            <a:spLocks noGrp="1"/>
          </p:cNvSpPr>
          <p:nvPr>
            <p:ph type="title"/>
          </p:nvPr>
        </p:nvSpPr>
        <p:spPr>
          <a:xfrm>
            <a:off x="970721" y="1407382"/>
            <a:ext cx="10595653" cy="1039340"/>
          </a:xfrm>
          <a:solidFill>
            <a:srgbClr val="195989"/>
          </a:solidFill>
        </p:spPr>
        <p:txBody>
          <a:bodyPr anchor="ctr"/>
          <a:lstStyle/>
          <a:p>
            <a:pPr algn="ctr"/>
            <a:r>
              <a:rPr lang="en-GB" sz="3600" dirty="0">
                <a:solidFill>
                  <a:schemeClr val="bg1"/>
                </a:solidFill>
              </a:rPr>
              <a:t>CECP: </a:t>
            </a:r>
            <a:r>
              <a:rPr lang="en-GB" sz="3000" dirty="0">
                <a:solidFill>
                  <a:schemeClr val="bg1"/>
                </a:solidFill>
              </a:rPr>
              <a:t/>
            </a:r>
            <a:br>
              <a:rPr lang="en-GB" sz="3000" dirty="0">
                <a:solidFill>
                  <a:schemeClr val="bg1"/>
                </a:solidFill>
              </a:rPr>
            </a:br>
            <a:r>
              <a:rPr lang="en-GB" sz="3000" dirty="0">
                <a:solidFill>
                  <a:schemeClr val="bg1"/>
                </a:solidFill>
              </a:rPr>
              <a:t>screening and opinion steps are tackled by different experts</a:t>
            </a:r>
          </a:p>
        </p:txBody>
      </p:sp>
      <p:grpSp>
        <p:nvGrpSpPr>
          <p:cNvPr id="4" name="Group 3"/>
          <p:cNvGrpSpPr/>
          <p:nvPr/>
        </p:nvGrpSpPr>
        <p:grpSpPr>
          <a:xfrm>
            <a:off x="6429174" y="2590135"/>
            <a:ext cx="5137200" cy="4267865"/>
            <a:chOff x="6429174" y="2590135"/>
            <a:chExt cx="5137200" cy="3575535"/>
          </a:xfrm>
        </p:grpSpPr>
        <p:sp>
          <p:nvSpPr>
            <p:cNvPr id="6" name="Rectángulo redondeado 8"/>
            <p:cNvSpPr/>
            <p:nvPr/>
          </p:nvSpPr>
          <p:spPr>
            <a:xfrm>
              <a:off x="6429174" y="2590135"/>
              <a:ext cx="5137200" cy="3575534"/>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400">
                <a:solidFill>
                  <a:srgbClr val="080808"/>
                </a:solidFill>
              </a:endParaRPr>
            </a:p>
          </p:txBody>
        </p:sp>
        <p:sp>
          <p:nvSpPr>
            <p:cNvPr id="7" name="Rechteck 15">
              <a:extLst>
                <a:ext uri="{FF2B5EF4-FFF2-40B4-BE49-F238E27FC236}">
                  <a16:creationId xmlns:a16="http://schemas.microsoft.com/office/drawing/2014/main" id="{C2176F73-1AA7-6142-9F36-A2F1155E2F37}"/>
                </a:ext>
              </a:extLst>
            </p:cNvPr>
            <p:cNvSpPr/>
            <p:nvPr/>
          </p:nvSpPr>
          <p:spPr>
            <a:xfrm>
              <a:off x="6487381" y="2590136"/>
              <a:ext cx="5020787" cy="3575534"/>
            </a:xfrm>
            <a:prstGeom prst="rect">
              <a:avLst/>
            </a:prstGeom>
            <a:noFill/>
            <a:ln w="12700" cap="flat" cmpd="sng" algn="ctr">
              <a:noFill/>
              <a:prstDash val="solid"/>
              <a:miter lim="800000"/>
            </a:ln>
            <a:effectLst/>
          </p:spPr>
          <p:txBody>
            <a:bodyPr rtlCol="0" anchor="ctr"/>
            <a:lstStyle/>
            <a:p>
              <a:pPr algn="ctr">
                <a:spcBef>
                  <a:spcPts val="1800"/>
                </a:spcBef>
                <a:spcAft>
                  <a:spcPts val="1200"/>
                </a:spcAft>
              </a:pPr>
              <a:endParaRPr lang="en-US" sz="2000" b="1" dirty="0">
                <a:solidFill>
                  <a:srgbClr val="080808"/>
                </a:solidFill>
              </a:endParaRPr>
            </a:p>
            <a:p>
              <a:pPr algn="ctr">
                <a:spcBef>
                  <a:spcPts val="1800"/>
                </a:spcBef>
                <a:spcAft>
                  <a:spcPts val="1200"/>
                </a:spcAft>
              </a:pPr>
              <a:r>
                <a:rPr lang="en-US" sz="2000" b="1" dirty="0">
                  <a:solidFill>
                    <a:srgbClr val="080808"/>
                  </a:solidFill>
                </a:rPr>
                <a:t>STEP 2 – SCIENTIFIC OPINION</a:t>
              </a:r>
              <a:endParaRPr lang="en-US" dirty="0">
                <a:solidFill>
                  <a:srgbClr val="080808"/>
                </a:solidFill>
              </a:endParaRPr>
            </a:p>
            <a:p>
              <a:pPr marL="252000" indent="-252000">
                <a:spcBef>
                  <a:spcPts val="600"/>
                </a:spcBef>
                <a:spcAft>
                  <a:spcPts val="1200"/>
                </a:spcAft>
                <a:buFont typeface="Arial"/>
                <a:buChar char="•"/>
              </a:pPr>
              <a:r>
                <a:rPr lang="en-US" dirty="0">
                  <a:solidFill>
                    <a:srgbClr val="080808"/>
                  </a:solidFill>
                </a:rPr>
                <a:t>Thematic panels addressing specific medical fields </a:t>
              </a:r>
            </a:p>
            <a:p>
              <a:pPr marL="252000" indent="-252000">
                <a:spcAft>
                  <a:spcPts val="1200"/>
                </a:spcAft>
                <a:buFont typeface="Arial"/>
                <a:buChar char="•"/>
              </a:pPr>
              <a:r>
                <a:rPr lang="en-US" dirty="0">
                  <a:solidFill>
                    <a:srgbClr val="080808"/>
                  </a:solidFill>
                </a:rPr>
                <a:t>Large panels can be divided in sub-groups</a:t>
              </a:r>
            </a:p>
            <a:p>
              <a:pPr marL="252000" indent="-252000">
                <a:spcAft>
                  <a:spcPts val="1200"/>
                </a:spcAft>
                <a:buFont typeface="Arial"/>
                <a:buChar char="•"/>
              </a:pPr>
              <a:r>
                <a:rPr lang="en-US" dirty="0">
                  <a:solidFill>
                    <a:srgbClr val="080808"/>
                  </a:solidFill>
                </a:rPr>
                <a:t>Sub-groups allow addressing specific device types / technologies </a:t>
              </a:r>
            </a:p>
            <a:p>
              <a:pPr marL="252000" indent="-252000">
                <a:spcAft>
                  <a:spcPts val="1200"/>
                </a:spcAft>
                <a:buFont typeface="Arial"/>
                <a:buChar char="•"/>
              </a:pPr>
              <a:r>
                <a:rPr lang="en-US" dirty="0">
                  <a:solidFill>
                    <a:srgbClr val="080808"/>
                  </a:solidFill>
                </a:rPr>
                <a:t>These require different clinical / scientific competences</a:t>
              </a:r>
            </a:p>
            <a:p>
              <a:pPr marL="252000" indent="-252000">
                <a:spcAft>
                  <a:spcPts val="1200"/>
                </a:spcAft>
                <a:buFont typeface="Arial"/>
                <a:buChar char="•"/>
              </a:pPr>
              <a:r>
                <a:rPr lang="en-US" dirty="0">
                  <a:solidFill>
                    <a:srgbClr val="080808"/>
                  </a:solidFill>
                </a:rPr>
                <a:t>The Chair determines the work distribution and coordinates the work</a:t>
              </a:r>
            </a:p>
            <a:p>
              <a:pPr marL="144000" marR="0" lvl="0" indent="-144000" fontAlgn="auto">
                <a:spcBef>
                  <a:spcPts val="0"/>
                </a:spcBef>
                <a:spcAft>
                  <a:spcPts val="600"/>
                </a:spcAft>
                <a:buClrTx/>
                <a:buSzTx/>
                <a:buFont typeface="Arial"/>
                <a:buChar char="•"/>
                <a:tabLst/>
                <a:defRPr/>
              </a:pPr>
              <a:endParaRPr lang="en-GB" sz="1600" dirty="0">
                <a:solidFill>
                  <a:srgbClr val="080808"/>
                </a:solidFill>
              </a:endParaRPr>
            </a:p>
            <a:p>
              <a:pPr marL="0" marR="0" lvl="0" indent="0" algn="ctr" defTabSz="914400" eaLnBrk="1" fontAlgn="auto" latinLnBrk="0" hangingPunct="1">
                <a:lnSpc>
                  <a:spcPct val="120000"/>
                </a:lnSpc>
                <a:spcBef>
                  <a:spcPts val="0"/>
                </a:spcBef>
                <a:spcAft>
                  <a:spcPts val="0"/>
                </a:spcAft>
                <a:buClrTx/>
                <a:buSzTx/>
                <a:buFontTx/>
                <a:buNone/>
                <a:tabLst/>
                <a:defRPr/>
              </a:pPr>
              <a:endParaRPr kumimoji="0" lang="en-GB" b="1" i="0" u="none" strike="noStrike" kern="0" cap="none" spc="0" normalizeH="0" baseline="0" noProof="0" dirty="0">
                <a:ln>
                  <a:noFill/>
                </a:ln>
                <a:solidFill>
                  <a:srgbClr val="080808"/>
                </a:solidFill>
                <a:effectLst/>
                <a:uLnTx/>
                <a:uFillTx/>
                <a:latin typeface="+mj-lt"/>
                <a:cs typeface="Arial" panose="020B0604020202020204" pitchFamily="34" charset="0"/>
              </a:endParaRPr>
            </a:p>
          </p:txBody>
        </p:sp>
      </p:grpSp>
      <p:grpSp>
        <p:nvGrpSpPr>
          <p:cNvPr id="2" name="Group 1"/>
          <p:cNvGrpSpPr/>
          <p:nvPr/>
        </p:nvGrpSpPr>
        <p:grpSpPr>
          <a:xfrm>
            <a:off x="970721" y="2590135"/>
            <a:ext cx="5137980" cy="4267864"/>
            <a:chOff x="970721" y="2049446"/>
            <a:chExt cx="5137980" cy="3341538"/>
          </a:xfrm>
          <a:solidFill>
            <a:schemeClr val="bg1">
              <a:lumMod val="85000"/>
            </a:schemeClr>
          </a:solidFill>
        </p:grpSpPr>
        <p:sp>
          <p:nvSpPr>
            <p:cNvPr id="13" name="Rectángulo redondeado 8"/>
            <p:cNvSpPr/>
            <p:nvPr/>
          </p:nvSpPr>
          <p:spPr>
            <a:xfrm>
              <a:off x="970721" y="2049446"/>
              <a:ext cx="5137978" cy="3341538"/>
            </a:xfrm>
            <a:prstGeom prst="roundRect">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400">
                <a:solidFill>
                  <a:srgbClr val="080808"/>
                </a:solidFill>
              </a:endParaRPr>
            </a:p>
          </p:txBody>
        </p:sp>
        <p:sp>
          <p:nvSpPr>
            <p:cNvPr id="14" name="Rechteck 15">
              <a:extLst>
                <a:ext uri="{FF2B5EF4-FFF2-40B4-BE49-F238E27FC236}">
                  <a16:creationId xmlns:a16="http://schemas.microsoft.com/office/drawing/2014/main" id="{C2176F73-1AA7-6142-9F36-A2F1155E2F37}"/>
                </a:ext>
              </a:extLst>
            </p:cNvPr>
            <p:cNvSpPr/>
            <p:nvPr/>
          </p:nvSpPr>
          <p:spPr>
            <a:xfrm>
              <a:off x="1023749" y="2272800"/>
              <a:ext cx="5084952" cy="2653723"/>
            </a:xfrm>
            <a:prstGeom prst="rect">
              <a:avLst/>
            </a:prstGeom>
            <a:noFill/>
            <a:ln w="12700" cap="flat" cmpd="sng" algn="ctr">
              <a:noFill/>
              <a:prstDash val="solid"/>
              <a:miter lim="800000"/>
            </a:ln>
            <a:effectLst/>
          </p:spPr>
          <p:txBody>
            <a:bodyPr rtlCol="0" anchor="t"/>
            <a:lstStyle/>
            <a:p>
              <a:pPr algn="ctr">
                <a:spcAft>
                  <a:spcPts val="1200"/>
                </a:spcAft>
              </a:pPr>
              <a:r>
                <a:rPr lang="en-US" sz="2000" b="1" dirty="0">
                  <a:solidFill>
                    <a:srgbClr val="080808"/>
                  </a:solidFill>
                </a:rPr>
                <a:t>STEP 1 – SCREENING</a:t>
              </a:r>
            </a:p>
            <a:p>
              <a:pPr marL="252000" marR="0" lvl="0" indent="-252000" fontAlgn="auto">
                <a:spcBef>
                  <a:spcPts val="0"/>
                </a:spcBef>
                <a:spcAft>
                  <a:spcPts val="600"/>
                </a:spcAft>
                <a:buClrTx/>
                <a:buSzTx/>
                <a:buFont typeface="Arial"/>
                <a:buChar char="•"/>
                <a:tabLst/>
                <a:defRPr/>
              </a:pPr>
              <a:r>
                <a:rPr lang="en-US" dirty="0">
                  <a:solidFill>
                    <a:srgbClr val="080808"/>
                  </a:solidFill>
                </a:rPr>
                <a:t>Large </a:t>
              </a:r>
              <a:r>
                <a:rPr lang="en-US" b="1" dirty="0">
                  <a:solidFill>
                    <a:srgbClr val="080808"/>
                  </a:solidFill>
                </a:rPr>
                <a:t>screening panel </a:t>
              </a:r>
              <a:r>
                <a:rPr lang="en-US" dirty="0">
                  <a:solidFill>
                    <a:srgbClr val="080808"/>
                  </a:solidFill>
                </a:rPr>
                <a:t>covering all medical devices</a:t>
              </a:r>
            </a:p>
            <a:p>
              <a:pPr marL="252000" marR="0" lvl="0" indent="-252000" fontAlgn="auto">
                <a:spcBef>
                  <a:spcPts val="0"/>
                </a:spcBef>
                <a:spcAft>
                  <a:spcPts val="600"/>
                </a:spcAft>
                <a:buClrTx/>
                <a:buSzTx/>
                <a:buFont typeface="Arial"/>
                <a:buChar char="•"/>
                <a:tabLst/>
                <a:defRPr/>
              </a:pPr>
              <a:r>
                <a:rPr lang="en-US" dirty="0">
                  <a:solidFill>
                    <a:srgbClr val="080808"/>
                  </a:solidFill>
                </a:rPr>
                <a:t>No scientific review yet. Two experts per dossier decide whether to provide opinion on specific consultation. </a:t>
              </a:r>
            </a:p>
            <a:p>
              <a:pPr marL="252000" marR="0" lvl="0" indent="-252000" fontAlgn="auto">
                <a:spcBef>
                  <a:spcPts val="0"/>
                </a:spcBef>
                <a:spcAft>
                  <a:spcPts val="600"/>
                </a:spcAft>
                <a:buClrTx/>
                <a:buSzTx/>
                <a:buFont typeface="Arial"/>
                <a:buChar char="•"/>
                <a:tabLst/>
                <a:defRPr/>
              </a:pPr>
              <a:r>
                <a:rPr lang="en-US" dirty="0">
                  <a:solidFill>
                    <a:srgbClr val="080808"/>
                  </a:solidFill>
                </a:rPr>
                <a:t>Swift decision based on mainly criterion 1 (novelty and its impact)</a:t>
              </a:r>
            </a:p>
            <a:p>
              <a:pPr marL="252000" marR="0" lvl="0" indent="-252000" fontAlgn="auto">
                <a:spcBef>
                  <a:spcPts val="0"/>
                </a:spcBef>
                <a:spcAft>
                  <a:spcPts val="600"/>
                </a:spcAft>
                <a:buClrTx/>
                <a:buSzTx/>
                <a:buFont typeface="Arial"/>
                <a:buChar char="•"/>
                <a:tabLst/>
                <a:defRPr/>
              </a:pPr>
              <a:r>
                <a:rPr lang="en-US" dirty="0">
                  <a:solidFill>
                    <a:srgbClr val="080808"/>
                  </a:solidFill>
                </a:rPr>
                <a:t>Use of Commission Guidance document and </a:t>
              </a:r>
              <a:br>
                <a:rPr lang="en-US" dirty="0">
                  <a:solidFill>
                    <a:srgbClr val="080808"/>
                  </a:solidFill>
                </a:rPr>
              </a:br>
              <a:r>
                <a:rPr lang="en-US" dirty="0">
                  <a:solidFill>
                    <a:srgbClr val="080808"/>
                  </a:solidFill>
                </a:rPr>
                <a:t>relevant template</a:t>
              </a:r>
            </a:p>
            <a:p>
              <a:pPr marL="0" marR="0" lvl="0" indent="-252000" algn="ctr" defTabSz="914400" eaLnBrk="1" fontAlgn="auto" latinLnBrk="0" hangingPunct="1">
                <a:lnSpc>
                  <a:spcPct val="120000"/>
                </a:lnSpc>
                <a:spcBef>
                  <a:spcPts val="0"/>
                </a:spcBef>
                <a:spcAft>
                  <a:spcPts val="0"/>
                </a:spcAft>
                <a:buClrTx/>
                <a:buSzTx/>
                <a:buFontTx/>
                <a:buNone/>
                <a:tabLst/>
                <a:defRPr/>
              </a:pPr>
              <a:endParaRPr kumimoji="0" lang="en-GB" b="1" i="0" u="none" strike="noStrike" kern="0" cap="none" spc="0" normalizeH="0" baseline="0" noProof="0" dirty="0">
                <a:ln>
                  <a:noFill/>
                </a:ln>
                <a:solidFill>
                  <a:srgbClr val="080808"/>
                </a:solidFill>
                <a:effectLst/>
                <a:uLnTx/>
                <a:uFillTx/>
                <a:latin typeface="+mj-lt"/>
                <a:cs typeface="Arial" panose="020B0604020202020204" pitchFamily="34" charset="0"/>
              </a:endParaRPr>
            </a:p>
          </p:txBody>
        </p:sp>
      </p:grpSp>
      <p:sp>
        <p:nvSpPr>
          <p:cNvPr id="10" name="Title 2"/>
          <p:cNvSpPr txBox="1">
            <a:spLocks/>
          </p:cNvSpPr>
          <p:nvPr/>
        </p:nvSpPr>
        <p:spPr>
          <a:xfrm>
            <a:off x="970721" y="0"/>
            <a:ext cx="10263893"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800" kern="1200">
                <a:solidFill>
                  <a:schemeClr val="tx2"/>
                </a:solidFill>
                <a:latin typeface="+mj-lt"/>
                <a:ea typeface="+mj-ea"/>
                <a:cs typeface="+mj-cs"/>
              </a:defRPr>
            </a:lvl1pPr>
          </a:lstStyle>
          <a:p>
            <a:r>
              <a:rPr lang="en-GB" sz="3600" dirty="0"/>
              <a:t>Expert consultations on MDs / </a:t>
            </a:r>
            <a:r>
              <a:rPr lang="en-GB" sz="3600" dirty="0" err="1"/>
              <a:t>IVDs</a:t>
            </a:r>
            <a:r>
              <a:rPr lang="en-GB" sz="3600" dirty="0"/>
              <a:t>: key aspects</a:t>
            </a:r>
          </a:p>
        </p:txBody>
      </p:sp>
      <p:pic>
        <p:nvPicPr>
          <p:cNvPr id="8" name="Audio Recording 24 Oct 2020 at 17:09:06" descr="Audio Recording 24 Oct 2020 at 17:09:06">
            <a:hlinkClick r:id="" action="ppaction://media"/>
            <a:extLst>
              <a:ext uri="{FF2B5EF4-FFF2-40B4-BE49-F238E27FC236}">
                <a16:creationId xmlns:a16="http://schemas.microsoft.com/office/drawing/2014/main" id="{B2004ED4-6787-CF44-80B5-AF7AEC72CE67}"/>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862147" y="-1254811"/>
            <a:ext cx="812800" cy="812800"/>
          </a:xfrm>
          <a:prstGeom prst="rect">
            <a:avLst/>
          </a:prstGeom>
        </p:spPr>
      </p:pic>
    </p:spTree>
    <p:custDataLst>
      <p:tags r:id="rId1"/>
    </p:custDataLst>
    <p:extLst>
      <p:ext uri="{BB962C8B-B14F-4D97-AF65-F5344CB8AC3E}">
        <p14:creationId xmlns:p14="http://schemas.microsoft.com/office/powerpoint/2010/main" val="2518844587"/>
      </p:ext>
    </p:extLst>
  </p:cSld>
  <p:clrMapOvr>
    <a:masterClrMapping/>
  </p:clrMapOvr>
  <mc:AlternateContent xmlns:mc="http://schemas.openxmlformats.org/markup-compatibility/2006" xmlns:p14="http://schemas.microsoft.com/office/powerpoint/2010/main">
    <mc:Choice Requires="p14">
      <p:transition spd="slow" p14:dur="2000" advTm="108217"/>
    </mc:Choice>
    <mc:Fallback xmlns="">
      <p:transition spd="slow" advTm="1082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5600"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childTnLst>
        </p:cTn>
      </p:par>
    </p:tnLst>
  </p:timing>
  <p:extLst>
    <p:ext uri="{E180D4A7-C9FB-4DFB-919C-405C955672EB}">
      <p14:showEvtLst xmlns:p14="http://schemas.microsoft.com/office/powerpoint/2010/main">
        <p14:playEvt time="15" objId="8"/>
        <p14:stopEvt time="105986" objId="8"/>
      </p14:showEvt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4718" y="2483508"/>
            <a:ext cx="6329753" cy="4184921"/>
          </a:xfrm>
        </p:spPr>
        <p:txBody>
          <a:bodyPr/>
          <a:lstStyle/>
          <a:p>
            <a:pPr marL="360000" indent="-288000"/>
            <a:r>
              <a:rPr lang="en-GB" sz="2000" dirty="0"/>
              <a:t>Decision / opinion template outlines the aspects to be examined in the experts’ evaluation</a:t>
            </a:r>
          </a:p>
          <a:p>
            <a:pPr marL="360000" indent="-288000"/>
            <a:r>
              <a:rPr lang="en-US" sz="2000" dirty="0"/>
              <a:t>First to be used by screening experts. In case they decide that opinion would be required, the template will be passed on to the relevant thematic panel / sub-group for development of the opinion.</a:t>
            </a:r>
          </a:p>
          <a:p>
            <a:pPr marL="360000" indent="-288000"/>
            <a:r>
              <a:rPr lang="en-US" sz="2000" b="1" dirty="0">
                <a:solidFill>
                  <a:schemeClr val="accent3">
                    <a:lumMod val="75000"/>
                  </a:schemeClr>
                </a:solidFill>
              </a:rPr>
              <a:t>Experts must state in their scientific opinion if the information submitted is not sufficient to reach a conclusion (applicable to both screening and opinion).</a:t>
            </a:r>
            <a:endParaRPr lang="en-GB" sz="2000" b="1" dirty="0">
              <a:solidFill>
                <a:schemeClr val="accent3">
                  <a:lumMod val="75000"/>
                </a:schemeClr>
              </a:solidFill>
            </a:endParaRPr>
          </a:p>
          <a:p>
            <a:pPr marL="355600" indent="0">
              <a:buNone/>
            </a:pPr>
            <a:endParaRPr lang="en-US" sz="2000" dirty="0"/>
          </a:p>
        </p:txBody>
      </p:sp>
      <p:sp>
        <p:nvSpPr>
          <p:cNvPr id="7" name="Title 2"/>
          <p:cNvSpPr txBox="1">
            <a:spLocks/>
          </p:cNvSpPr>
          <p:nvPr/>
        </p:nvSpPr>
        <p:spPr>
          <a:xfrm>
            <a:off x="1198205" y="1157163"/>
            <a:ext cx="10874644" cy="1075204"/>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800" kern="1200">
                <a:solidFill>
                  <a:schemeClr val="tx2"/>
                </a:solidFill>
                <a:latin typeface="+mj-lt"/>
                <a:ea typeface="+mj-ea"/>
                <a:cs typeface="+mj-cs"/>
              </a:defRPr>
            </a:lvl1pPr>
          </a:lstStyle>
          <a:p>
            <a:endParaRPr lang="en-GB" sz="2800" b="1" dirty="0">
              <a:solidFill>
                <a:schemeClr val="bg1">
                  <a:lumMod val="50000"/>
                </a:schemeClr>
              </a:solidFill>
            </a:endParaRPr>
          </a:p>
        </p:txBody>
      </p:sp>
      <p:sp>
        <p:nvSpPr>
          <p:cNvPr id="6" name="Title 2"/>
          <p:cNvSpPr txBox="1">
            <a:spLocks/>
          </p:cNvSpPr>
          <p:nvPr/>
        </p:nvSpPr>
        <p:spPr>
          <a:xfrm>
            <a:off x="970721" y="0"/>
            <a:ext cx="10263893" cy="782357"/>
          </a:xfrm>
          <a:prstGeom prst="rect">
            <a:avLst/>
          </a:prstGeom>
        </p:spPr>
        <p:txBody>
          <a:bodyPr vert="horz" lIns="91440" tIns="45720" rIns="91440" bIns="0" rtlCol="0" anchor="b" anchorCtr="0">
            <a:noAutofit/>
          </a:bodyPr>
          <a:lstStyle>
            <a:lvl1pPr algn="l" defTabSz="914400" rtl="0" eaLnBrk="1" latinLnBrk="0" hangingPunct="1">
              <a:lnSpc>
                <a:spcPct val="90000"/>
              </a:lnSpc>
              <a:spcBef>
                <a:spcPct val="0"/>
              </a:spcBef>
              <a:buNone/>
              <a:defRPr sz="3800" kern="1200">
                <a:solidFill>
                  <a:schemeClr val="tx2"/>
                </a:solidFill>
                <a:latin typeface="+mj-lt"/>
                <a:ea typeface="+mj-ea"/>
                <a:cs typeface="+mj-cs"/>
              </a:defRPr>
            </a:lvl1pPr>
          </a:lstStyle>
          <a:p>
            <a:r>
              <a:rPr lang="en-GB" sz="3600" dirty="0"/>
              <a:t>Expert consultations on MDs / </a:t>
            </a:r>
            <a:r>
              <a:rPr lang="en-GB" sz="3600" dirty="0" err="1"/>
              <a:t>IVDs</a:t>
            </a:r>
            <a:r>
              <a:rPr lang="en-GB" sz="3600" dirty="0"/>
              <a:t>: key aspects</a:t>
            </a:r>
          </a:p>
        </p:txBody>
      </p:sp>
      <p:sp>
        <p:nvSpPr>
          <p:cNvPr id="4" name="TextBox 3"/>
          <p:cNvSpPr txBox="1"/>
          <p:nvPr/>
        </p:nvSpPr>
        <p:spPr>
          <a:xfrm>
            <a:off x="1245002" y="1463932"/>
            <a:ext cx="5221224" cy="461665"/>
          </a:xfrm>
          <a:prstGeom prst="rect">
            <a:avLst/>
          </a:prstGeom>
          <a:solidFill>
            <a:schemeClr val="accent3">
              <a:lumMod val="40000"/>
              <a:lumOff val="60000"/>
            </a:schemeClr>
          </a:solidFill>
        </p:spPr>
        <p:txBody>
          <a:bodyPr wrap="square" rtlCol="0">
            <a:spAutoFit/>
          </a:bodyPr>
          <a:lstStyle/>
          <a:p>
            <a:pPr>
              <a:buClr>
                <a:schemeClr val="accent5"/>
              </a:buClr>
            </a:pPr>
            <a:r>
              <a:rPr lang="en-GB" sz="2400" b="1" noProof="0" dirty="0"/>
              <a:t>Template for decision and opinion </a:t>
            </a:r>
          </a:p>
        </p:txBody>
      </p:sp>
      <p:pic>
        <p:nvPicPr>
          <p:cNvPr id="3" name="Picture 2"/>
          <p:cNvPicPr>
            <a:picLocks noChangeAspect="1"/>
          </p:cNvPicPr>
          <p:nvPr/>
        </p:nvPicPr>
        <p:blipFill rotWithShape="1">
          <a:blip r:embed="rId4"/>
          <a:srcRect l="9714" t="19103" r="51766" b="7685"/>
          <a:stretch/>
        </p:blipFill>
        <p:spPr>
          <a:xfrm>
            <a:off x="7259995" y="1639121"/>
            <a:ext cx="4815349" cy="5148045"/>
          </a:xfrm>
          <a:prstGeom prst="rect">
            <a:avLst/>
          </a:prstGeom>
          <a:ln w="28575">
            <a:solidFill>
              <a:srgbClr val="F8CC29"/>
            </a:solidFill>
          </a:ln>
        </p:spPr>
      </p:pic>
      <p:pic>
        <p:nvPicPr>
          <p:cNvPr id="5" name="Audio Recording 24 Oct 2020 at 17:11:10" descr="Audio Recording 24 Oct 2020 at 17:11:10">
            <a:hlinkClick r:id="" action="ppaction://media"/>
            <a:extLst>
              <a:ext uri="{FF2B5EF4-FFF2-40B4-BE49-F238E27FC236}">
                <a16:creationId xmlns:a16="http://schemas.microsoft.com/office/drawing/2014/main" id="{7DEBF3DB-0335-524E-B3D4-9354B496E4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653426" y="-1406603"/>
            <a:ext cx="812800" cy="812800"/>
          </a:xfrm>
          <a:prstGeom prst="rect">
            <a:avLst/>
          </a:prstGeom>
        </p:spPr>
      </p:pic>
    </p:spTree>
    <p:extLst>
      <p:ext uri="{BB962C8B-B14F-4D97-AF65-F5344CB8AC3E}">
        <p14:creationId xmlns:p14="http://schemas.microsoft.com/office/powerpoint/2010/main" val="4012735324"/>
      </p:ext>
    </p:extLst>
  </p:cSld>
  <p:clrMapOvr>
    <a:masterClrMapping/>
  </p:clrMapOvr>
  <mc:AlternateContent xmlns:mc="http://schemas.openxmlformats.org/markup-compatibility/2006" xmlns:p14="http://schemas.microsoft.com/office/powerpoint/2010/main">
    <mc:Choice Requires="p14">
      <p:transition spd="slow" p14:dur="2000" advTm="56674"/>
    </mc:Choice>
    <mc:Fallback xmlns="">
      <p:transition spd="slow" advTm="566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484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extLst>
    <p:ext uri="{E180D4A7-C9FB-4DFB-919C-405C955672EB}">
      <p14:showEvtLst xmlns:p14="http://schemas.microsoft.com/office/powerpoint/2010/main">
        <p14:playEvt time="18" objId="5"/>
        <p14:stopEvt time="55225" objId="5"/>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20.8|39.5"/>
</p:tagLst>
</file>

<file path=ppt/tags/tag10.xml><?xml version="1.0" encoding="utf-8"?>
<p:tagLst xmlns:a="http://schemas.openxmlformats.org/drawingml/2006/main" xmlns:r="http://schemas.openxmlformats.org/officeDocument/2006/relationships" xmlns:p="http://schemas.openxmlformats.org/presentationml/2006/main">
  <p:tag name="TIMING" val="|20.7"/>
</p:tagLst>
</file>

<file path=ppt/tags/tag2.xml><?xml version="1.0" encoding="utf-8"?>
<p:tagLst xmlns:a="http://schemas.openxmlformats.org/drawingml/2006/main" xmlns:r="http://schemas.openxmlformats.org/officeDocument/2006/relationships" xmlns:p="http://schemas.openxmlformats.org/presentationml/2006/main">
  <p:tag name="TIMING" val="|8.4|35.5"/>
</p:tagLst>
</file>

<file path=ppt/tags/tag3.xml><?xml version="1.0" encoding="utf-8"?>
<p:tagLst xmlns:a="http://schemas.openxmlformats.org/drawingml/2006/main" xmlns:r="http://schemas.openxmlformats.org/officeDocument/2006/relationships" xmlns:p="http://schemas.openxmlformats.org/presentationml/2006/main">
  <p:tag name="TIMING" val="|41.9|62"/>
</p:tagLst>
</file>

<file path=ppt/tags/tag4.xml><?xml version="1.0" encoding="utf-8"?>
<p:tagLst xmlns:a="http://schemas.openxmlformats.org/drawingml/2006/main" xmlns:r="http://schemas.openxmlformats.org/officeDocument/2006/relationships" xmlns:p="http://schemas.openxmlformats.org/presentationml/2006/main">
  <p:tag name="TIMING" val="|12.6|54.6"/>
</p:tagLst>
</file>

<file path=ppt/tags/tag5.xml><?xml version="1.0" encoding="utf-8"?>
<p:tagLst xmlns:a="http://schemas.openxmlformats.org/drawingml/2006/main" xmlns:r="http://schemas.openxmlformats.org/officeDocument/2006/relationships" xmlns:p="http://schemas.openxmlformats.org/presentationml/2006/main">
  <p:tag name="TIMING" val="|73.3"/>
</p:tagLst>
</file>

<file path=ppt/tags/tag6.xml><?xml version="1.0" encoding="utf-8"?>
<p:tagLst xmlns:a="http://schemas.openxmlformats.org/drawingml/2006/main" xmlns:r="http://schemas.openxmlformats.org/officeDocument/2006/relationships" xmlns:p="http://schemas.openxmlformats.org/presentationml/2006/main">
  <p:tag name="TIMING" val="|15.4|58.5|54|20.4"/>
</p:tagLst>
</file>

<file path=ppt/tags/tag7.xml><?xml version="1.0" encoding="utf-8"?>
<p:tagLst xmlns:a="http://schemas.openxmlformats.org/drawingml/2006/main" xmlns:r="http://schemas.openxmlformats.org/officeDocument/2006/relationships" xmlns:p="http://schemas.openxmlformats.org/presentationml/2006/main">
  <p:tag name="TIMING" val="|6.1|29.5|9|16.6|15.5|15.6|15.7"/>
</p:tagLst>
</file>

<file path=ppt/tags/tag8.xml><?xml version="1.0" encoding="utf-8"?>
<p:tagLst xmlns:a="http://schemas.openxmlformats.org/drawingml/2006/main" xmlns:r="http://schemas.openxmlformats.org/officeDocument/2006/relationships" xmlns:p="http://schemas.openxmlformats.org/presentationml/2006/main">
  <p:tag name="TIMING" val="|10.5|40.5|14|32.2|27.9|20.7|14.1|18.9"/>
</p:tagLst>
</file>

<file path=ppt/tags/tag9.xml><?xml version="1.0" encoding="utf-8"?>
<p:tagLst xmlns:a="http://schemas.openxmlformats.org/drawingml/2006/main" xmlns:r="http://schemas.openxmlformats.org/officeDocument/2006/relationships" xmlns:p="http://schemas.openxmlformats.org/presentationml/2006/main">
  <p:tag name="TIMING" val="|93.5"/>
</p:tagLst>
</file>

<file path=ppt/theme/theme1.xml><?xml version="1.0" encoding="utf-8"?>
<a:theme xmlns:a="http://schemas.openxmlformats.org/drawingml/2006/main" name="Office Theme">
  <a:themeElements>
    <a:clrScheme name="JRC palette 1">
      <a:dk1>
        <a:srgbClr val="4D4D4D"/>
      </a:dk1>
      <a:lt1>
        <a:srgbClr val="FFFFFF"/>
      </a:lt1>
      <a:dk2>
        <a:srgbClr val="034EA2"/>
      </a:dk2>
      <a:lt2>
        <a:srgbClr val="D3E8F9"/>
      </a:lt2>
      <a:accent1>
        <a:srgbClr val="6ACBF3"/>
      </a:accent1>
      <a:accent2>
        <a:srgbClr val="3E99DA"/>
      </a:accent2>
      <a:accent3>
        <a:srgbClr val="1EC08A"/>
      </a:accent3>
      <a:accent4>
        <a:srgbClr val="ED8D2F"/>
      </a:accent4>
      <a:accent5>
        <a:srgbClr val="F8CC29"/>
      </a:accent5>
      <a:accent6>
        <a:srgbClr val="E76C53"/>
      </a:accent6>
      <a:hlink>
        <a:srgbClr val="0563C1"/>
      </a:hlink>
      <a:folHlink>
        <a:srgbClr val="24337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accent5"/>
          </a:buClr>
          <a:buFont typeface="Arial"/>
          <a:buChar char="•"/>
          <a:defRPr sz="2400" noProof="0" dirty="0" smtClean="0"/>
        </a:defPPr>
      </a:lstStyle>
    </a:txDef>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2667</Words>
  <Application>Microsoft Office PowerPoint</Application>
  <PresentationFormat>Widescreen</PresentationFormat>
  <Paragraphs>355</Paragraphs>
  <Slides>40</Slides>
  <Notes>16</Notes>
  <HiddenSlides>0</HiddenSlides>
  <MMClips>40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Wingdings</vt:lpstr>
      <vt:lpstr>Office Theme</vt:lpstr>
      <vt:lpstr>Workflow, operations and IT aspects</vt:lpstr>
      <vt:lpstr>PowerPoint Presentation</vt:lpstr>
      <vt:lpstr>PowerPoint Presentation</vt:lpstr>
      <vt:lpstr>PowerPoint Presentation</vt:lpstr>
      <vt:lpstr>PowerPoint Presentation</vt:lpstr>
      <vt:lpstr>PowerPoint Presentation</vt:lpstr>
      <vt:lpstr>Expert consultations on MDs / IVDs: key aspects</vt:lpstr>
      <vt:lpstr>CECP:  screening and opinion steps are tackled by different experts</vt:lpstr>
      <vt:lpstr>PowerPoint Presentation</vt:lpstr>
      <vt:lpstr>PowerPoint Presentation</vt:lpstr>
      <vt:lpstr>Rotation of roles within experts</vt:lpstr>
      <vt:lpstr>PowerPoint Presentation</vt:lpstr>
      <vt:lpstr>The CECP – summary of highly simplified workflow</vt:lpstr>
      <vt:lpstr>PowerPoint Presentation</vt:lpstr>
      <vt:lpstr>PowerPoint Presentation</vt:lpstr>
      <vt:lpstr>PowerPoint Presentation</vt:lpstr>
      <vt:lpstr>PowerPoint Presentation</vt:lpstr>
      <vt:lpstr>Handling commercially confidential information</vt:lpstr>
      <vt:lpstr>Preparation of opinions/views that respect the confidentiality requirements in regard to publication</vt:lpstr>
      <vt:lpstr>PowerPoint Presentation</vt:lpstr>
      <vt:lpstr>What is CIRCABC ?</vt:lpstr>
      <vt:lpstr>CIRCABC</vt:lpstr>
      <vt:lpstr>EU Login</vt:lpstr>
      <vt:lpstr>EU Login</vt:lpstr>
      <vt:lpstr>Create an EU Login account</vt:lpstr>
      <vt:lpstr>Configure your EU Login account</vt:lpstr>
      <vt:lpstr>Add your mobile number for the 2-factor authentication</vt:lpstr>
      <vt:lpstr>PowerPoint Presentation</vt:lpstr>
      <vt:lpstr>Accessing the CECP PECP Expert Panels Interest Group</vt:lpstr>
      <vt:lpstr>CECP PECP Expert Panels Interest Group</vt:lpstr>
      <vt:lpstr>PowerPoint Presentation</vt:lpstr>
      <vt:lpstr>Managing files</vt:lpstr>
      <vt:lpstr>Managing files</vt:lpstr>
      <vt:lpstr>Download files (1/2)</vt:lpstr>
      <vt:lpstr>Download files (2/2)</vt:lpstr>
      <vt:lpstr>Upload files (1/2)</vt:lpstr>
      <vt:lpstr>Upload files (2/2)</vt:lpstr>
      <vt:lpstr>Notification emails from CIRCABC</vt:lpstr>
      <vt:lpstr>Notification emails from CIRCABC</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2020-12-10T12:22:31Z</dcterms:created>
  <dcterms:modified xsi:type="dcterms:W3CDTF">2020-12-10T12:22:43Z</dcterms:modified>
</cp:coreProperties>
</file>